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259" r:id="rId3"/>
    <p:sldId id="260" r:id="rId4"/>
    <p:sldId id="261" r:id="rId5"/>
    <p:sldId id="274" r:id="rId6"/>
    <p:sldId id="275" r:id="rId7"/>
    <p:sldId id="276" r:id="rId8"/>
    <p:sldId id="277" r:id="rId9"/>
    <p:sldId id="281" r:id="rId10"/>
    <p:sldId id="262" r:id="rId11"/>
    <p:sldId id="282" r:id="rId12"/>
    <p:sldId id="286" r:id="rId13"/>
    <p:sldId id="287" r:id="rId14"/>
    <p:sldId id="288" r:id="rId15"/>
    <p:sldId id="289" r:id="rId16"/>
    <p:sldId id="290" r:id="rId17"/>
    <p:sldId id="292" r:id="rId18"/>
    <p:sldId id="263" r:id="rId19"/>
    <p:sldId id="294" r:id="rId20"/>
    <p:sldId id="295" r:id="rId21"/>
    <p:sldId id="296" r:id="rId22"/>
    <p:sldId id="297" r:id="rId23"/>
    <p:sldId id="298" r:id="rId24"/>
    <p:sldId id="264" r:id="rId25"/>
    <p:sldId id="299" r:id="rId26"/>
    <p:sldId id="300" r:id="rId27"/>
    <p:sldId id="301" r:id="rId28"/>
    <p:sldId id="302" r:id="rId29"/>
    <p:sldId id="303" r:id="rId30"/>
    <p:sldId id="265" r:id="rId31"/>
    <p:sldId id="266" r:id="rId32"/>
    <p:sldId id="269" r:id="rId33"/>
    <p:sldId id="305" r:id="rId34"/>
    <p:sldId id="306" r:id="rId35"/>
    <p:sldId id="267" r:id="rId36"/>
    <p:sldId id="270" r:id="rId37"/>
    <p:sldId id="271" r:id="rId38"/>
    <p:sldId id="272" r:id="rId39"/>
    <p:sldId id="307" r:id="rId40"/>
    <p:sldId id="308" r:id="rId41"/>
    <p:sldId id="309" r:id="rId42"/>
    <p:sldId id="310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F434132-7DFD-4C34-A090-20B3D7E2AF9C}">
          <p14:sldIdLst>
            <p14:sldId id="256"/>
          </p14:sldIdLst>
        </p14:section>
        <p14:section name="Overview" id="{5831FAC4-2146-405D-B289-5179D0B75B7B}">
          <p14:sldIdLst>
            <p14:sldId id="259"/>
            <p14:sldId id="260"/>
          </p14:sldIdLst>
        </p14:section>
        <p14:section name="Mains Meters" id="{7D1E9DBE-7A36-4E6E-BD6B-872B48B66C8B}">
          <p14:sldIdLst>
            <p14:sldId id="261"/>
            <p14:sldId id="274"/>
            <p14:sldId id="275"/>
            <p14:sldId id="276"/>
            <p14:sldId id="277"/>
            <p14:sldId id="281"/>
          </p14:sldIdLst>
        </p14:section>
        <p14:section name="Branch Meters" id="{32D809F3-F157-4E68-9270-5CBDA5376828}">
          <p14:sldIdLst>
            <p14:sldId id="262"/>
            <p14:sldId id="282"/>
            <p14:sldId id="286"/>
            <p14:sldId id="287"/>
            <p14:sldId id="288"/>
            <p14:sldId id="289"/>
            <p14:sldId id="290"/>
            <p14:sldId id="292"/>
          </p14:sldIdLst>
        </p14:section>
        <p14:section name="Status" id="{63CFD304-4625-4194-8565-DF6883529450}">
          <p14:sldIdLst>
            <p14:sldId id="263"/>
            <p14:sldId id="294"/>
            <p14:sldId id="295"/>
            <p14:sldId id="296"/>
            <p14:sldId id="297"/>
            <p14:sldId id="298"/>
          </p14:sldIdLst>
        </p14:section>
        <p14:section name="Max/Min" id="{327DD9C6-A170-413D-9FB9-D44A758509CB}">
          <p14:sldIdLst>
            <p14:sldId id="264"/>
            <p14:sldId id="299"/>
            <p14:sldId id="300"/>
            <p14:sldId id="301"/>
            <p14:sldId id="302"/>
            <p14:sldId id="303"/>
          </p14:sldIdLst>
        </p14:section>
        <p14:section name="Setup" id="{41E834CF-0CF8-4C05-978C-5767F1672938}">
          <p14:sldIdLst>
            <p14:sldId id="265"/>
            <p14:sldId id="266"/>
            <p14:sldId id="269"/>
            <p14:sldId id="305"/>
            <p14:sldId id="306"/>
            <p14:sldId id="267"/>
            <p14:sldId id="270"/>
            <p14:sldId id="271"/>
            <p14:sldId id="272"/>
            <p14:sldId id="307"/>
            <p14:sldId id="308"/>
            <p14:sldId id="309"/>
            <p14:sldId id="31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142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F7F810-D21F-40AC-9432-057028B6EAE6}" type="datetimeFigureOut">
              <a:rPr lang="zh-CN" altLang="en-US" smtClean="0"/>
              <a:t>2016/9/29</a:t>
            </a:fld>
            <a:endParaRPr lang="zh-CN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6EBBB-5EA0-4FC3-82A7-EA977DEC5EF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1051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6EBBB-5EA0-4FC3-82A7-EA977DEC5EF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205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6EBBB-5EA0-4FC3-82A7-EA977DEC5EF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9711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6EBBB-5EA0-4FC3-82A7-EA977DEC5EF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6287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6EBBB-5EA0-4FC3-82A7-EA977DEC5EF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1022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F6EBBB-5EA0-4FC3-82A7-EA977DEC5EF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2369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117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0110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2371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910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2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410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2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33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8737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880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952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02BB8D-C938-405B-8DC1-91444221E1BC}" type="datetimeFigureOut">
              <a:rPr lang="en-US" smtClean="0"/>
              <a:t>9/29/2016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FEB83-DDE7-47AF-B337-1AB014D68D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66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png"/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12" Type="http://schemas.openxmlformats.org/officeDocument/2006/relationships/image" Target="../media/image49.png"/><Relationship Id="rId2" Type="http://schemas.openxmlformats.org/officeDocument/2006/relationships/image" Target="../media/image39.jpeg"/><Relationship Id="rId16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11" Type="http://schemas.openxmlformats.org/officeDocument/2006/relationships/image" Target="../media/image48.png"/><Relationship Id="rId5" Type="http://schemas.openxmlformats.org/officeDocument/2006/relationships/image" Target="../media/image42.jpeg"/><Relationship Id="rId15" Type="http://schemas.openxmlformats.org/officeDocument/2006/relationships/image" Target="../media/image52.jpeg"/><Relationship Id="rId10" Type="http://schemas.openxmlformats.org/officeDocument/2006/relationships/image" Target="../media/image47.png"/><Relationship Id="rId4" Type="http://schemas.openxmlformats.org/officeDocument/2006/relationships/image" Target="../media/image41.jpeg"/><Relationship Id="rId9" Type="http://schemas.openxmlformats.org/officeDocument/2006/relationships/image" Target="../media/image46.png"/><Relationship Id="rId14" Type="http://schemas.openxmlformats.org/officeDocument/2006/relationships/image" Target="../media/image5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7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13" Type="http://schemas.openxmlformats.org/officeDocument/2006/relationships/image" Target="../media/image100.png"/><Relationship Id="rId3" Type="http://schemas.openxmlformats.org/officeDocument/2006/relationships/image" Target="../media/image90.png"/><Relationship Id="rId7" Type="http://schemas.openxmlformats.org/officeDocument/2006/relationships/image" Target="../media/image94.png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image" Target="../media/image89.png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92.png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image" Target="../media/image91.png"/><Relationship Id="rId9" Type="http://schemas.openxmlformats.org/officeDocument/2006/relationships/image" Target="../media/image96.png"/><Relationship Id="rId14" Type="http://schemas.openxmlformats.org/officeDocument/2006/relationships/image" Target="../media/image10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12" Type="http://schemas.openxmlformats.org/officeDocument/2006/relationships/image" Target="../media/image130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4.png"/><Relationship Id="rId11" Type="http://schemas.openxmlformats.org/officeDocument/2006/relationships/image" Target="../media/image129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6.png"/><Relationship Id="rId3" Type="http://schemas.openxmlformats.org/officeDocument/2006/relationships/image" Target="../media/image131.png"/><Relationship Id="rId7" Type="http://schemas.openxmlformats.org/officeDocument/2006/relationships/image" Target="../media/image13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.png"/><Relationship Id="rId13" Type="http://schemas.openxmlformats.org/officeDocument/2006/relationships/image" Target="../media/image155.png"/><Relationship Id="rId3" Type="http://schemas.openxmlformats.org/officeDocument/2006/relationships/image" Target="../media/image145.png"/><Relationship Id="rId7" Type="http://schemas.openxmlformats.org/officeDocument/2006/relationships/image" Target="../media/image149.png"/><Relationship Id="rId12" Type="http://schemas.openxmlformats.org/officeDocument/2006/relationships/image" Target="../media/image154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8.png"/><Relationship Id="rId11" Type="http://schemas.openxmlformats.org/officeDocument/2006/relationships/image" Target="../media/image153.png"/><Relationship Id="rId5" Type="http://schemas.openxmlformats.org/officeDocument/2006/relationships/image" Target="../media/image147.png"/><Relationship Id="rId15" Type="http://schemas.openxmlformats.org/officeDocument/2006/relationships/image" Target="../media/image157.png"/><Relationship Id="rId10" Type="http://schemas.openxmlformats.org/officeDocument/2006/relationships/image" Target="../media/image152.png"/><Relationship Id="rId4" Type="http://schemas.openxmlformats.org/officeDocument/2006/relationships/image" Target="../media/image146.png"/><Relationship Id="rId9" Type="http://schemas.openxmlformats.org/officeDocument/2006/relationships/image" Target="../media/image151.png"/><Relationship Id="rId14" Type="http://schemas.openxmlformats.org/officeDocument/2006/relationships/image" Target="../media/image156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1.png"/><Relationship Id="rId4" Type="http://schemas.openxmlformats.org/officeDocument/2006/relationships/image" Target="../media/image1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5.png"/><Relationship Id="rId5" Type="http://schemas.openxmlformats.org/officeDocument/2006/relationships/image" Target="../media/image164.png"/><Relationship Id="rId4" Type="http://schemas.openxmlformats.org/officeDocument/2006/relationships/image" Target="../media/image1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image" Target="../media/image16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png"/><Relationship Id="rId2" Type="http://schemas.openxmlformats.org/officeDocument/2006/relationships/image" Target="../media/image171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png"/><Relationship Id="rId2" Type="http://schemas.openxmlformats.org/officeDocument/2006/relationships/image" Target="../media/image1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925312" y="5723783"/>
            <a:ext cx="3019722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r" defTabSz="914400">
              <a:spcBef>
                <a:spcPct val="20000"/>
              </a:spcBef>
              <a:buClr>
                <a:schemeClr val="hlink"/>
              </a:buClr>
              <a:buFont typeface="Wingdings" pitchFamily="2" charset="2"/>
              <a:buNone/>
            </a:pPr>
            <a:r>
              <a:rPr lang="en-US" altLang="zh-CN" sz="2400" dirty="0" smtClean="0">
                <a:solidFill>
                  <a:srgbClr val="00B0F0"/>
                </a:solidFill>
                <a:latin typeface="Calibri" pitchFamily="34" charset="0"/>
                <a:ea typeface="隶书" pitchFamily="49" charset="-122"/>
              </a:rPr>
              <a:t>September 29, </a:t>
            </a:r>
            <a:r>
              <a:rPr lang="en-US" altLang="zh-CN" sz="2400" dirty="0" smtClean="0">
                <a:solidFill>
                  <a:srgbClr val="00B0F0"/>
                </a:solidFill>
                <a:latin typeface="Calibri" pitchFamily="34" charset="0"/>
                <a:ea typeface="隶书" pitchFamily="49" charset="-122"/>
              </a:rPr>
              <a:t>2016</a:t>
            </a:r>
            <a:endParaRPr lang="zh-CN" altLang="en-US" sz="2400" dirty="0">
              <a:solidFill>
                <a:srgbClr val="00B0F0"/>
              </a:solidFill>
              <a:latin typeface="Calibri" pitchFamily="34" charset="0"/>
              <a:ea typeface="隶书" pitchFamily="49" charset="-122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ctrTitle"/>
          </p:nvPr>
        </p:nvSpPr>
        <p:spPr>
          <a:xfrm>
            <a:off x="733180" y="1486462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PMC-592 HMI's </a:t>
            </a:r>
            <a:r>
              <a:rPr lang="en-US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ront </a:t>
            </a:r>
            <a:r>
              <a:rPr lang="en-US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anel </a:t>
            </a:r>
            <a:r>
              <a:rPr lang="en-US" altLang="zh-CN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</a:t>
            </a:r>
            <a:r>
              <a:rPr lang="en-US" altLang="zh-CN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peration</a:t>
            </a:r>
            <a:endParaRPr lang="zh-CN" altLang="en-US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00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Basic Info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935906" y="2348880"/>
            <a:ext cx="3269141" cy="186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428625" indent="-428625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altLang="zh-CN" sz="2000" dirty="0" smtClean="0">
                <a:ea typeface="Tahoma" pitchFamily="34" charset="0"/>
                <a:cs typeface="Tahoma" pitchFamily="34" charset="0"/>
              </a:rPr>
              <a:t>Model: PMC-592-HMI-AE</a:t>
            </a:r>
          </a:p>
          <a:p>
            <a:pPr marL="428625" indent="-428625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altLang="zh-CN" sz="2000" dirty="0" smtClean="0">
                <a:ea typeface="Tahoma" pitchFamily="34" charset="0"/>
                <a:cs typeface="Tahoma" pitchFamily="34" charset="0"/>
              </a:rPr>
              <a:t>Power Supply: 24VDC/ 10W</a:t>
            </a:r>
            <a:endParaRPr lang="en-US" altLang="zh-CN" sz="2000" dirty="0">
              <a:ea typeface="Tahoma" pitchFamily="34" charset="0"/>
              <a:cs typeface="Tahoma" pitchFamily="34" charset="0"/>
            </a:endParaRPr>
          </a:p>
          <a:p>
            <a:pPr marL="428625" indent="-428625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altLang="zh-CN" sz="2000" dirty="0" smtClean="0">
                <a:ea typeface="Tahoma" pitchFamily="34" charset="0"/>
                <a:cs typeface="Tahoma" pitchFamily="34" charset="0"/>
              </a:rPr>
              <a:t>Operating Temp: 0-50</a:t>
            </a:r>
            <a:r>
              <a:rPr lang="zh-CN" altLang="en-US" sz="2000" dirty="0" smtClean="0">
                <a:ea typeface="Tahoma" pitchFamily="34" charset="0"/>
                <a:cs typeface="Tahoma" pitchFamily="34" charset="0"/>
              </a:rPr>
              <a:t>℃</a:t>
            </a:r>
            <a:endParaRPr lang="en-US" altLang="zh-CN" sz="2000" dirty="0">
              <a:ea typeface="Tahoma" pitchFamily="34" charset="0"/>
              <a:cs typeface="Tahoma" pitchFamily="34" charset="0"/>
            </a:endParaRPr>
          </a:p>
          <a:p>
            <a:pPr marL="428625" indent="-428625">
              <a:spcBef>
                <a:spcPts val="300"/>
              </a:spcBef>
              <a:spcAft>
                <a:spcPts val="300"/>
              </a:spcAft>
              <a:buClr>
                <a:srgbClr val="00B0F0"/>
              </a:buClr>
              <a:buFont typeface="Wingdings" panose="05000000000000000000" pitchFamily="2" charset="2"/>
              <a:buChar char="q"/>
            </a:pPr>
            <a:r>
              <a:rPr lang="en-US" altLang="zh-CN" sz="2000" dirty="0" smtClean="0">
                <a:ea typeface="Tahoma" pitchFamily="34" charset="0"/>
                <a:cs typeface="Tahoma" pitchFamily="34" charset="0"/>
              </a:rPr>
              <a:t>Firmware Version: V2.03</a:t>
            </a:r>
            <a:endParaRPr lang="en-US" altLang="zh-CN" sz="2000" dirty="0"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1700808"/>
            <a:ext cx="5762319" cy="4125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431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Main Menu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1036211" y="3031614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772926" y="3029170"/>
            <a:ext cx="0" cy="32403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4245816" y="2775501"/>
            <a:ext cx="0" cy="56712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540782" y="3023211"/>
            <a:ext cx="0" cy="3275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5937975" y="263584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10 functions</a:t>
            </a:r>
            <a:endParaRPr lang="zh-CN" altLang="en-US" b="1" dirty="0"/>
          </a:p>
        </p:txBody>
      </p:sp>
      <p:cxnSp>
        <p:nvCxnSpPr>
          <p:cNvPr id="45" name="Straight Connector 44"/>
          <p:cNvCxnSpPr/>
          <p:nvPr/>
        </p:nvCxnSpPr>
        <p:spPr>
          <a:xfrm>
            <a:off x="5866584" y="3037841"/>
            <a:ext cx="0" cy="3039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8818295" y="3023211"/>
            <a:ext cx="0" cy="153052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>
            <a:off x="1051329" y="4556094"/>
            <a:ext cx="7766966" cy="1113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1051329" y="4556094"/>
            <a:ext cx="0" cy="36517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2772926" y="4567228"/>
            <a:ext cx="0" cy="38094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>
            <a:off x="4255501" y="4553734"/>
            <a:ext cx="0" cy="36963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5937975" y="4567228"/>
            <a:ext cx="0" cy="35404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7450143" y="4567228"/>
            <a:ext cx="0" cy="38558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1072405" y="3073904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1. Mains Meters</a:t>
            </a:r>
            <a:endParaRPr lang="zh-CN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2780402" y="3074659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2. Branch Meters</a:t>
            </a:r>
            <a:endParaRPr lang="zh-CN" altLang="en-US" sz="1000" dirty="0"/>
          </a:p>
        </p:txBody>
      </p:sp>
      <p:sp>
        <p:nvSpPr>
          <p:cNvPr id="55" name="TextBox 54"/>
          <p:cNvSpPr txBox="1"/>
          <p:nvPr/>
        </p:nvSpPr>
        <p:spPr>
          <a:xfrm>
            <a:off x="4245816" y="3073903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3. Status</a:t>
            </a:r>
            <a:endParaRPr lang="zh-CN" altLang="en-US" sz="1000" dirty="0"/>
          </a:p>
        </p:txBody>
      </p:sp>
      <p:sp>
        <p:nvSpPr>
          <p:cNvPr id="56" name="TextBox 55"/>
          <p:cNvSpPr txBox="1"/>
          <p:nvPr/>
        </p:nvSpPr>
        <p:spPr>
          <a:xfrm>
            <a:off x="5866583" y="3073901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4. Trend</a:t>
            </a:r>
            <a:endParaRPr lang="zh-CN" alt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7540782" y="3090488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5</a:t>
            </a:r>
            <a:r>
              <a:rPr lang="en-US" altLang="zh-CN" sz="1000" dirty="0" smtClean="0"/>
              <a:t>. Wiring Diagram</a:t>
            </a:r>
            <a:endParaRPr lang="zh-CN" altLang="en-US" sz="1000" dirty="0"/>
          </a:p>
        </p:txBody>
      </p:sp>
      <p:sp>
        <p:nvSpPr>
          <p:cNvPr id="58" name="TextBox 57"/>
          <p:cNvSpPr txBox="1"/>
          <p:nvPr/>
        </p:nvSpPr>
        <p:spPr>
          <a:xfrm>
            <a:off x="1074354" y="4680073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6. Max/ Min</a:t>
            </a:r>
            <a:endParaRPr lang="zh-CN" altLang="en-US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2788403" y="4677144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7. Events</a:t>
            </a:r>
            <a:endParaRPr lang="zh-CN" altLang="en-US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4239032" y="4668900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8</a:t>
            </a:r>
            <a:r>
              <a:rPr lang="en-US" altLang="zh-CN" sz="1000" dirty="0" smtClean="0"/>
              <a:t>. Setup</a:t>
            </a:r>
            <a:endParaRPr lang="zh-CN" altLang="en-US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5937975" y="4669569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9. Clear &amp; Reset</a:t>
            </a:r>
            <a:endParaRPr lang="zh-CN" altLang="en-US" sz="1000" dirty="0"/>
          </a:p>
        </p:txBody>
      </p:sp>
      <p:sp>
        <p:nvSpPr>
          <p:cNvPr id="62" name="TextBox 61"/>
          <p:cNvSpPr txBox="1"/>
          <p:nvPr/>
        </p:nvSpPr>
        <p:spPr>
          <a:xfrm>
            <a:off x="7468927" y="4675093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10. About</a:t>
            </a:r>
            <a:endParaRPr lang="zh-CN" altLang="en-US" sz="1000" dirty="0"/>
          </a:p>
        </p:txBody>
      </p:sp>
      <p:pic>
        <p:nvPicPr>
          <p:cNvPr id="63" name="Picture 6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7816" y="1255833"/>
            <a:ext cx="2556000" cy="1533599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648" y="3348417"/>
            <a:ext cx="1577634" cy="946580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860" y="3364756"/>
            <a:ext cx="1573908" cy="944345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0469" y="3351366"/>
            <a:ext cx="1595030" cy="957018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7184" y="3364756"/>
            <a:ext cx="1578903" cy="947341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2457" y="3361804"/>
            <a:ext cx="1577633" cy="946580"/>
          </a:xfrm>
          <a:prstGeom prst="rect">
            <a:avLst/>
          </a:prstGeom>
        </p:spPr>
      </p:pic>
      <p:cxnSp>
        <p:nvCxnSpPr>
          <p:cNvPr id="69" name="Straight Connector 68"/>
          <p:cNvCxnSpPr/>
          <p:nvPr/>
        </p:nvCxnSpPr>
        <p:spPr>
          <a:xfrm>
            <a:off x="1036211" y="3023211"/>
            <a:ext cx="7782084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70" name="Picture 69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870" y="4932401"/>
            <a:ext cx="1577634" cy="946581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859" y="4948324"/>
            <a:ext cx="1579333" cy="947599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4445" y="4941291"/>
            <a:ext cx="1591053" cy="954632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7183" y="4941291"/>
            <a:ext cx="1562816" cy="93769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6449" y="4927770"/>
            <a:ext cx="1585352" cy="951211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3637661" y="927568"/>
            <a:ext cx="12971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280160">
              <a:spcBef>
                <a:spcPct val="0"/>
              </a:spcBef>
              <a:defRPr/>
            </a:pPr>
            <a:r>
              <a:rPr lang="en-US" altLang="zh-CN" b="1" dirty="0" smtClean="0"/>
              <a:t>Main Menu</a:t>
            </a:r>
            <a:endParaRPr lang="zh-TW" altLang="en-US" b="1" dirty="0"/>
          </a:p>
        </p:txBody>
      </p:sp>
    </p:spTree>
    <p:extLst>
      <p:ext uri="{BB962C8B-B14F-4D97-AF65-F5344CB8AC3E}">
        <p14:creationId xmlns:p14="http://schemas.microsoft.com/office/powerpoint/2010/main" val="249023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2323" y="834877"/>
            <a:ext cx="190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Mains Meters</a:t>
            </a:r>
            <a:endParaRPr lang="zh-CN" alt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96872" y="2636912"/>
            <a:ext cx="792088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96872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390159" y="2635311"/>
            <a:ext cx="0" cy="2411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730411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411171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7734" y="2676463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Real-time</a:t>
            </a:r>
            <a:endParaRPr lang="zh-CN" altLang="en-US" sz="1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99674" y="2485597"/>
            <a:ext cx="0" cy="14971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90159" y="2654573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Energy</a:t>
            </a:r>
            <a:endParaRPr lang="zh-CN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709550" y="2648295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Demand</a:t>
            </a:r>
            <a:endParaRPr lang="zh-CN" alt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723321" y="2654574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Harmonics</a:t>
            </a:r>
            <a:endParaRPr lang="zh-CN" altLang="en-US" sz="1000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496872" y="2704372"/>
            <a:ext cx="1676285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171907" y="2704372"/>
            <a:ext cx="1" cy="17046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426" y="1172147"/>
            <a:ext cx="2240495" cy="13442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34" y="2874838"/>
            <a:ext cx="1333793" cy="80027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884" y="3736579"/>
            <a:ext cx="1334609" cy="80076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099" y="4611495"/>
            <a:ext cx="1341394" cy="80483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106" y="5511287"/>
            <a:ext cx="1340387" cy="80423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0319" y="2873238"/>
            <a:ext cx="1331117" cy="79867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439" y="2874646"/>
            <a:ext cx="1334984" cy="80099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7817" y="2873239"/>
            <a:ext cx="1325630" cy="79537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497" y="2873239"/>
            <a:ext cx="1331116" cy="79867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497" y="3780750"/>
            <a:ext cx="1331116" cy="79867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497" y="4647947"/>
            <a:ext cx="1331116" cy="79867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64497" y="5511287"/>
            <a:ext cx="1331116" cy="79867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Mains Meters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368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4929" cy="249295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4928" cy="24929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9600" y="4385925"/>
            <a:ext cx="4154928" cy="153888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I </a:t>
            </a:r>
            <a:r>
              <a:rPr lang="en-US" altLang="zh-CN" sz="1200" dirty="0"/>
              <a:t>P</a:t>
            </a:r>
            <a:r>
              <a:rPr lang="en-US" altLang="zh-CN" sz="1200" dirty="0" smtClean="0"/>
              <a:t>er Phase </a:t>
            </a:r>
            <a:r>
              <a:rPr lang="en-US" altLang="zh-CN" sz="1200" dirty="0"/>
              <a:t>and A</a:t>
            </a:r>
            <a:r>
              <a:rPr lang="en-US" altLang="zh-CN" sz="1200" dirty="0" smtClean="0"/>
              <a:t>verage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Neutral </a:t>
            </a:r>
            <a:r>
              <a:rPr lang="en-US" altLang="zh-CN" sz="1200" dirty="0" smtClean="0"/>
              <a:t>Current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Loading </a:t>
            </a:r>
            <a:endParaRPr lang="en-US" altLang="zh-CN" sz="1200" dirty="0" smtClean="0"/>
          </a:p>
          <a:p>
            <a:r>
              <a:rPr lang="en-US" altLang="zh-CN" sz="1200" dirty="0" smtClean="0"/>
              <a:t>Notes: The </a:t>
            </a:r>
            <a:r>
              <a:rPr lang="en-US" altLang="zh-CN" sz="1200" dirty="0"/>
              <a:t>calculation </a:t>
            </a:r>
            <a:r>
              <a:rPr lang="en-US" altLang="zh-CN" sz="1200" dirty="0" smtClean="0"/>
              <a:t>Method </a:t>
            </a:r>
            <a:r>
              <a:rPr lang="en-US" altLang="zh-CN" sz="1200" dirty="0"/>
              <a:t>of </a:t>
            </a:r>
            <a:r>
              <a:rPr lang="en-US" altLang="zh-CN" sz="1200" dirty="0" err="1"/>
              <a:t>Ia</a:t>
            </a:r>
            <a:r>
              <a:rPr lang="en-US" altLang="zh-CN" sz="1200" dirty="0"/>
              <a:t>/b/c Loading is listed below:</a:t>
            </a:r>
          </a:p>
          <a:p>
            <a:endParaRPr lang="x-none" altLang="zh-CN" sz="1200" dirty="0"/>
          </a:p>
          <a:p>
            <a:endParaRPr lang="en-US" altLang="zh-CN" sz="1200" dirty="0" smtClean="0"/>
          </a:p>
          <a:p>
            <a:endParaRPr lang="en-US" altLang="zh-CN" sz="1000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277199" y="4385925"/>
            <a:ext cx="4154930" cy="153888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Two </a:t>
            </a:r>
            <a:r>
              <a:rPr lang="en-US" altLang="zh-CN" sz="1200" dirty="0" smtClean="0"/>
              <a:t>Mains </a:t>
            </a:r>
            <a:r>
              <a:rPr lang="en-US" altLang="zh-CN" sz="1200" dirty="0"/>
              <a:t>R</a:t>
            </a:r>
            <a:r>
              <a:rPr lang="en-US" altLang="zh-CN" sz="1200" dirty="0" smtClean="0"/>
              <a:t>eal-time </a:t>
            </a:r>
            <a:r>
              <a:rPr lang="en-US" altLang="zh-CN" sz="1200" dirty="0"/>
              <a:t>V</a:t>
            </a:r>
            <a:r>
              <a:rPr lang="en-US" altLang="zh-CN" sz="1200" dirty="0" smtClean="0"/>
              <a:t>oltage</a:t>
            </a:r>
            <a:endParaRPr lang="en-US" altLang="zh-CN" sz="1200" dirty="0"/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Frequency</a:t>
            </a:r>
          </a:p>
          <a:p>
            <a:endParaRPr lang="en-US" altLang="zh-CN" sz="1200" dirty="0" smtClean="0"/>
          </a:p>
          <a:p>
            <a:endParaRPr lang="x-none" altLang="zh-CN" sz="1200" dirty="0"/>
          </a:p>
          <a:p>
            <a:endParaRPr lang="en-US" altLang="zh-CN" sz="1200" dirty="0" smtClean="0"/>
          </a:p>
          <a:p>
            <a:endParaRPr lang="en-US" altLang="zh-CN" sz="1000" dirty="0" smtClean="0"/>
          </a:p>
          <a:p>
            <a:endParaRPr lang="en-US" altLang="zh-CN" sz="1000" dirty="0" smtClean="0"/>
          </a:p>
        </p:txBody>
      </p:sp>
      <p:sp>
        <p:nvSpPr>
          <p:cNvPr id="12" name="TextBox 1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Mains Meters 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Real-time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93369" y="5470357"/>
                <a:ext cx="3577389" cy="2926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altLang="zh-CN" sz="1200" dirty="0" smtClean="0"/>
                  <a:t>Ia/</a:t>
                </a:r>
                <a:r>
                  <a:rPr lang="en-US" altLang="zh-CN" sz="1200" dirty="0" err="1" smtClean="0"/>
                  <a:t>Ib</a:t>
                </a:r>
                <a:r>
                  <a:rPr lang="en-US" altLang="zh-CN" sz="1200" dirty="0" smtClean="0"/>
                  <a:t>/</a:t>
                </a:r>
                <a:r>
                  <a:rPr lang="en-US" altLang="zh-CN" sz="1200" dirty="0" err="1" smtClean="0"/>
                  <a:t>Ic</a:t>
                </a:r>
                <a14:m>
                  <m:oMath xmlns:m="http://schemas.openxmlformats.org/officeDocument/2006/math">
                    <m:r>
                      <a:rPr lang="en-US" altLang="zh-CN" sz="1200" b="0" i="0" smtClean="0">
                        <a:latin typeface="Cambria Math" panose="02040503050406030204" pitchFamily="18" charset="0"/>
                      </a:rPr>
                      <m:t> % </m:t>
                    </m:r>
                    <m:r>
                      <m:rPr>
                        <m:sty m:val="p"/>
                      </m:rPr>
                      <a:rPr lang="en-US" altLang="zh-CN" sz="1200" b="0" i="0" smtClean="0">
                        <a:latin typeface="Cambria Math" panose="02040503050406030204" pitchFamily="18" charset="0"/>
                      </a:rPr>
                      <m:t>Loading</m:t>
                    </m:r>
                    <m:r>
                      <a:rPr lang="en-US" altLang="zh-CN" sz="12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1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Ia</m:t>
                        </m:r>
                        <m: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Ib</m:t>
                        </m:r>
                        <m: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Ic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Breake</m:t>
                        </m:r>
                        <m:sSup>
                          <m:sSupPr>
                            <m:ctrlPr>
                              <a:rPr lang="en-US" altLang="zh-CN" sz="12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US" altLang="zh-CN" sz="1200" b="0" i="0" smtClean="0">
                                <a:latin typeface="Cambria Math" panose="02040503050406030204" pitchFamily="18" charset="0"/>
                              </a:rPr>
                              <m:t>r</m:t>
                            </m:r>
                          </m:e>
                          <m:sup>
                            <m:r>
                              <a:rPr lang="en-US" altLang="zh-CN" sz="1200" b="0" i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s</m:t>
                        </m:r>
                        <m: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Rated</m:t>
                        </m:r>
                        <m: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 sz="1200" b="0" i="0" smtClean="0">
                            <a:latin typeface="Cambria Math" panose="02040503050406030204" pitchFamily="18" charset="0"/>
                          </a:rPr>
                          <m:t>Capacity</m:t>
                        </m:r>
                      </m:den>
                    </m:f>
                  </m:oMath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3369" y="5470357"/>
                <a:ext cx="3577389" cy="292644"/>
              </a:xfrm>
              <a:prstGeom prst="rect">
                <a:avLst/>
              </a:prstGeom>
              <a:blipFill rotWithShape="0">
                <a:blip r:embed="rId4"/>
                <a:stretch>
                  <a:fillRect l="-2730" t="-2083" b="-187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1915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2" cy="249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641085" y="4398497"/>
            <a:ext cx="4158000" cy="140059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Unbalance</a:t>
            </a:r>
          </a:p>
          <a:p>
            <a:r>
              <a:rPr lang="en-US" altLang="zh-CN" sz="1200" dirty="0"/>
              <a:t>C</a:t>
            </a:r>
            <a:r>
              <a:rPr lang="en-US" altLang="zh-CN" sz="1200" dirty="0" smtClean="0"/>
              <a:t>alculation Method: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 RTD1/2 Temperature and Resistance Value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2000" y="5032654"/>
            <a:ext cx="3673200" cy="4489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Mains Meters 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Real-time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69984" y="4398497"/>
            <a:ext cx="4158000" cy="138499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k</a:t>
            </a:r>
            <a:r>
              <a:rPr lang="en-US" altLang="zh-CN" sz="1200" dirty="0"/>
              <a:t>W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err="1" smtClean="0"/>
              <a:t>kvar</a:t>
            </a:r>
            <a:endParaRPr lang="en-US" altLang="zh-CN" sz="1200" dirty="0"/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/>
              <a:t>kVA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PF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1200" dirty="0"/>
          </a:p>
          <a:p>
            <a:pPr marL="285750" indent="-285750">
              <a:buFont typeface="Wingdings" panose="05000000000000000000" pitchFamily="2" charset="2"/>
              <a:buChar char="p"/>
            </a:pPr>
            <a:endParaRPr lang="en-US" altLang="zh-CN" sz="1200" dirty="0" smtClean="0"/>
          </a:p>
        </p:txBody>
      </p:sp>
    </p:spTree>
    <p:extLst>
      <p:ext uri="{BB962C8B-B14F-4D97-AF65-F5344CB8AC3E}">
        <p14:creationId xmlns:p14="http://schemas.microsoft.com/office/powerpoint/2010/main" val="15374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23471" y="5262989"/>
            <a:ext cx="5967663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easurements: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DI Status</a:t>
            </a:r>
          </a:p>
          <a:p>
            <a:pPr marL="285750" indent="-2857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DO Status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3472" y="1521970"/>
            <a:ext cx="5967663" cy="358059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Mains Meters 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Real-time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4357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Mains Meters 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Energy and Demand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69984" y="4427620"/>
            <a:ext cx="4158000" cy="120032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kWh </a:t>
            </a:r>
            <a:r>
              <a:rPr lang="en-US" altLang="zh-CN" sz="1200" dirty="0" smtClean="0"/>
              <a:t>Import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</a:t>
            </a:r>
            <a:r>
              <a:rPr lang="en-US" altLang="zh-CN" sz="1200" dirty="0"/>
              <a:t>II</a:t>
            </a:r>
            <a:r>
              <a:rPr lang="en-US" altLang="zh-CN" sz="1200" dirty="0" smtClean="0"/>
              <a:t> kWh Export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err="1"/>
              <a:t>kvarh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Import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err="1"/>
              <a:t>kvarh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Export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 </a:t>
            </a:r>
            <a:r>
              <a:rPr lang="en-US" altLang="zh-CN" sz="1200" dirty="0" err="1" smtClean="0"/>
              <a:t>kVAh</a:t>
            </a:r>
            <a:r>
              <a:rPr lang="en-US" altLang="zh-CN" sz="1200" dirty="0" smtClean="0"/>
              <a:t> Total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629600" y="4427620"/>
            <a:ext cx="4158000" cy="120032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err="1"/>
              <a:t>Ia</a:t>
            </a:r>
            <a:r>
              <a:rPr lang="en-US" altLang="zh-CN" sz="1200" dirty="0"/>
              <a:t>/</a:t>
            </a:r>
            <a:r>
              <a:rPr lang="en-US" altLang="zh-CN" sz="1200" dirty="0" err="1"/>
              <a:t>Ib</a:t>
            </a:r>
            <a:r>
              <a:rPr lang="en-US" altLang="zh-CN" sz="1200" dirty="0"/>
              <a:t>/</a:t>
            </a:r>
            <a:r>
              <a:rPr lang="en-US" altLang="zh-CN" sz="1200" dirty="0" err="1"/>
              <a:t>Ic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kW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</a:t>
            </a:r>
            <a:r>
              <a:rPr lang="en-US" altLang="zh-CN" sz="1200" dirty="0"/>
              <a:t>Demand and kVA </a:t>
            </a:r>
            <a:r>
              <a:rPr lang="en-US" altLang="zh-CN" sz="1200" dirty="0" smtClean="0"/>
              <a:t>Demand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zh-CN" sz="1200" dirty="0">
                <a:solidFill>
                  <a:srgbClr val="000000"/>
                </a:solidFill>
              </a:rPr>
              <a:t>Demand is defined as the average power consumption over a fixed interval (usually 15 minutes</a:t>
            </a:r>
            <a:r>
              <a:rPr lang="en-US" altLang="zh-CN" sz="1200" dirty="0" smtClean="0">
                <a:solidFill>
                  <a:srgbClr val="000000"/>
                </a:solidFill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37529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Mains Meters —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Harmonics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910084" y="5607163"/>
            <a:ext cx="7191179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Mains-I/II </a:t>
            </a:r>
            <a:r>
              <a:rPr lang="en-US" altLang="zh-CN" sz="1200" dirty="0"/>
              <a:t>Current 2</a:t>
            </a:r>
            <a:r>
              <a:rPr lang="en-US" altLang="zh-CN" sz="1200" baseline="30000" dirty="0"/>
              <a:t>nd</a:t>
            </a:r>
            <a:r>
              <a:rPr lang="en-US" altLang="zh-CN" sz="1200" dirty="0"/>
              <a:t> to </a:t>
            </a:r>
            <a:r>
              <a:rPr lang="x-none" altLang="zh-CN" sz="1200" dirty="0"/>
              <a:t>31</a:t>
            </a:r>
            <a:r>
              <a:rPr lang="en-US" altLang="zh-CN" sz="1200" baseline="30000" dirty="0" err="1"/>
              <a:t>st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Harmonic Voltage 2</a:t>
            </a:r>
            <a:r>
              <a:rPr lang="en-US" altLang="zh-CN" sz="1200" baseline="30000" dirty="0" smtClean="0"/>
              <a:t>nd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to</a:t>
            </a:r>
            <a:r>
              <a:rPr lang="en-US" altLang="zh-CN" sz="1200" dirty="0"/>
              <a:t> </a:t>
            </a:r>
            <a:r>
              <a:rPr lang="x-none" altLang="zh-CN" sz="1200" dirty="0" smtClean="0"/>
              <a:t>31</a:t>
            </a:r>
            <a:r>
              <a:rPr lang="en-US" altLang="zh-CN" sz="1200" baseline="30000" dirty="0" err="1" smtClean="0"/>
              <a:t>st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Harmonic</a:t>
            </a:r>
            <a:r>
              <a:rPr lang="en-US" altLang="zh-CN" sz="1200" dirty="0"/>
              <a:t>, Current THD/TOHD/TEHD and Voltage THD/TOHD/TEHD.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358" y="1247272"/>
            <a:ext cx="3573599" cy="214415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664" y="1247272"/>
            <a:ext cx="3573599" cy="214415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084" y="3434176"/>
            <a:ext cx="3578011" cy="21468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7664" y="3434176"/>
            <a:ext cx="3573599" cy="2144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1041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6608" y="855256"/>
            <a:ext cx="190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Branch Meters</a:t>
            </a:r>
            <a:endParaRPr lang="zh-CN" alt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543468" y="2636912"/>
            <a:ext cx="792088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543468" y="2636912"/>
            <a:ext cx="0" cy="27710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271448" y="2636912"/>
            <a:ext cx="0" cy="2411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728044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464348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83630" y="2667795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Real-time</a:t>
            </a:r>
            <a:endParaRPr lang="zh-CN" altLang="en-US" sz="10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4201666" y="2441165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3318201" y="2627715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Energy</a:t>
            </a:r>
            <a:endParaRPr lang="zh-CN" altLang="en-US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5801822" y="2659182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Demand</a:t>
            </a:r>
            <a:endParaRPr lang="zh-CN" alt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790779" y="2659181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Harmonics</a:t>
            </a:r>
            <a:endParaRPr lang="zh-CN" altLang="en-US" sz="1000" dirty="0"/>
          </a:p>
        </p:txBody>
      </p:sp>
      <p:cxnSp>
        <p:nvCxnSpPr>
          <p:cNvPr id="13" name="Straight Connector 12"/>
          <p:cNvCxnSpPr/>
          <p:nvPr/>
        </p:nvCxnSpPr>
        <p:spPr>
          <a:xfrm flipV="1">
            <a:off x="554113" y="2709906"/>
            <a:ext cx="1472005" cy="395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026118" y="2714028"/>
            <a:ext cx="0" cy="19998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0762" y="1246857"/>
            <a:ext cx="2081808" cy="124908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674" y="2904162"/>
            <a:ext cx="1222948" cy="73376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19" y="3729670"/>
            <a:ext cx="1240103" cy="74406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297" y="5451286"/>
            <a:ext cx="1240384" cy="74423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9301" y="2904864"/>
            <a:ext cx="1216430" cy="729858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4420" y="2904162"/>
            <a:ext cx="1200732" cy="7204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4419" y="3729670"/>
            <a:ext cx="1200733" cy="720439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69202" y="4583705"/>
            <a:ext cx="1200733" cy="720440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8345" y="2892059"/>
            <a:ext cx="1237772" cy="74266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3279" y="3733489"/>
            <a:ext cx="1242838" cy="74570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3279" y="4591651"/>
            <a:ext cx="1242838" cy="745703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3279" y="5449813"/>
            <a:ext cx="1242838" cy="745703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9254" y="2854452"/>
            <a:ext cx="1288155" cy="772893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Branch Meters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519" y="4579996"/>
            <a:ext cx="1240103" cy="744062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94114" y="3736772"/>
            <a:ext cx="1216430" cy="729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317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Real-time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550" y="4406708"/>
            <a:ext cx="4158001" cy="98488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Current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C</a:t>
            </a:r>
            <a:r>
              <a:rPr lang="en-US" altLang="zh-CN" sz="1200" dirty="0" smtClean="0"/>
              <a:t>urrent</a:t>
            </a:r>
          </a:p>
          <a:p>
            <a:endParaRPr lang="en-US" altLang="zh-CN" sz="10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4628056" y="4406708"/>
            <a:ext cx="4158002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SM84 </a:t>
            </a:r>
            <a:r>
              <a:rPr lang="en-US" altLang="zh-CN" sz="1200" dirty="0" smtClean="0"/>
              <a:t>kW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kW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smtClean="0"/>
              <a:t>kW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VM1 </a:t>
            </a:r>
            <a:r>
              <a:rPr lang="en-US" altLang="zh-CN" sz="1200" dirty="0"/>
              <a:t>to </a:t>
            </a:r>
            <a:r>
              <a:rPr lang="en-US" altLang="zh-CN" sz="1200" dirty="0" smtClean="0"/>
              <a:t>VM10 kW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550" y="1781859"/>
            <a:ext cx="4158001" cy="249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8056" y="1781859"/>
            <a:ext cx="4158001" cy="2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90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Real-time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00" y="4379987"/>
            <a:ext cx="4158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</a:t>
            </a:r>
            <a:r>
              <a:rPr lang="en-US" altLang="zh-CN" sz="1200" dirty="0" err="1" smtClean="0"/>
              <a:t>kvar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</a:t>
            </a:r>
            <a:r>
              <a:rPr lang="en-US" altLang="zh-CN" sz="1200" dirty="0" err="1" smtClean="0"/>
              <a:t>kvar</a:t>
            </a:r>
            <a:endParaRPr lang="en-US" altLang="zh-CN" sz="1200" dirty="0" smtClean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err="1" smtClean="0"/>
              <a:t>kvar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599" y="4379987"/>
            <a:ext cx="415800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SM84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smtClean="0"/>
              <a:t>kVA</a:t>
            </a:r>
            <a:endParaRPr lang="en-US" altLang="zh-CN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1" cy="2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61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Real-time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00" y="4386943"/>
            <a:ext cx="415800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PF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SM42 PF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smtClean="0"/>
              <a:t>PF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386942"/>
            <a:ext cx="4158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SM84 </a:t>
            </a:r>
            <a:r>
              <a:rPr lang="en-US" altLang="zh-CN" sz="1200" dirty="0" smtClean="0"/>
              <a:t>Current </a:t>
            </a:r>
            <a:r>
              <a:rPr lang="en-US" altLang="zh-CN" sz="1200" dirty="0"/>
              <a:t>L</a:t>
            </a:r>
            <a:r>
              <a:rPr lang="en-US" altLang="zh-CN" sz="1200" dirty="0" smtClean="0"/>
              <a:t>oading </a:t>
            </a:r>
            <a:r>
              <a:rPr lang="en-US" altLang="zh-CN" sz="1200" dirty="0"/>
              <a:t>R</a:t>
            </a:r>
            <a:r>
              <a:rPr lang="en-US" altLang="zh-CN" sz="1200" dirty="0" smtClean="0"/>
              <a:t>ate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C</a:t>
            </a:r>
            <a:r>
              <a:rPr lang="en-US" altLang="zh-CN" sz="1200" dirty="0" smtClean="0"/>
              <a:t>urrent </a:t>
            </a:r>
            <a:r>
              <a:rPr lang="en-US" altLang="zh-CN" sz="1200" dirty="0"/>
              <a:t>L</a:t>
            </a:r>
            <a:r>
              <a:rPr lang="en-US" altLang="zh-CN" sz="1200" dirty="0" smtClean="0"/>
              <a:t>oading Rate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smtClean="0"/>
              <a:t>Current </a:t>
            </a:r>
            <a:r>
              <a:rPr lang="en-US" altLang="zh-CN" sz="1200" dirty="0"/>
              <a:t>L</a:t>
            </a:r>
            <a:r>
              <a:rPr lang="en-US" altLang="zh-CN" sz="1200" dirty="0" smtClean="0"/>
              <a:t>oading </a:t>
            </a:r>
            <a:r>
              <a:rPr lang="en-US" altLang="zh-CN" sz="1200" dirty="0"/>
              <a:t>R</a:t>
            </a:r>
            <a:r>
              <a:rPr lang="en-US" altLang="zh-CN" sz="1200" dirty="0" smtClean="0"/>
              <a:t>ate</a:t>
            </a:r>
            <a:endParaRPr lang="en-US" altLang="zh-CN" sz="12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1" cy="24948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60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Energy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00" y="4377905"/>
            <a:ext cx="415800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SM84 </a:t>
            </a:r>
            <a:r>
              <a:rPr lang="en-US" altLang="zh-CN" sz="1200" dirty="0" smtClean="0"/>
              <a:t>kWh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kWh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smtClean="0"/>
              <a:t>kWh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VM1 to VM10 </a:t>
            </a:r>
            <a:r>
              <a:rPr lang="en-US" altLang="zh-CN" sz="1200" dirty="0" smtClean="0"/>
              <a:t>kWh</a:t>
            </a:r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377905"/>
            <a:ext cx="4158000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SM84 </a:t>
            </a:r>
            <a:r>
              <a:rPr lang="en-US" altLang="zh-CN" sz="1200" dirty="0" err="1"/>
              <a:t>kvarh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err="1"/>
              <a:t>kvarh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err="1"/>
              <a:t>kvarh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VM1 </a:t>
            </a:r>
            <a:r>
              <a:rPr lang="en-US" altLang="zh-CN" sz="1200" dirty="0"/>
              <a:t>to VM10 </a:t>
            </a:r>
            <a:r>
              <a:rPr lang="en-US" altLang="zh-CN" sz="1200" dirty="0" err="1" smtClean="0"/>
              <a:t>kvarh</a:t>
            </a:r>
            <a:endParaRPr lang="en-US" altLang="zh-CN" sz="12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1" cy="2494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6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Energy and Harmonics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00" y="4369567"/>
            <a:ext cx="415800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1-phase SM1 to SM84 </a:t>
            </a:r>
            <a:r>
              <a:rPr lang="en-US" altLang="zh-CN" sz="1200" dirty="0" err="1" smtClean="0"/>
              <a:t>kVAh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2-phase SM1 to SM42 </a:t>
            </a:r>
            <a:r>
              <a:rPr lang="en-US" altLang="zh-CN" sz="1200" dirty="0" err="1" smtClean="0"/>
              <a:t>kVAh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3-phase SM1 to SM28 </a:t>
            </a:r>
            <a:r>
              <a:rPr lang="en-US" altLang="zh-CN" sz="1200" dirty="0" err="1" smtClean="0"/>
              <a:t>kVAh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VM1 to VM10 </a:t>
            </a:r>
            <a:r>
              <a:rPr lang="en-US" altLang="zh-CN" sz="1200" dirty="0" err="1" smtClean="0"/>
              <a:t>kVAh</a:t>
            </a:r>
            <a:endParaRPr lang="en-US" altLang="zh-CN" sz="12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1" cy="249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29599" y="4369567"/>
            <a:ext cx="415800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SM1 to SM84 </a:t>
            </a:r>
            <a:r>
              <a:rPr lang="en-US" altLang="zh-CN" sz="1200" dirty="0" smtClean="0"/>
              <a:t>Current </a:t>
            </a:r>
            <a:r>
              <a:rPr lang="en-US" altLang="zh-CN" sz="1200" dirty="0"/>
              <a:t>THD</a:t>
            </a:r>
          </a:p>
          <a:p>
            <a:endParaRPr lang="en-US" altLang="zh-CN" sz="1200" b="1" dirty="0" smtClean="0"/>
          </a:p>
          <a:p>
            <a:endParaRPr lang="en-US" altLang="zh-CN" sz="1200" b="1" dirty="0"/>
          </a:p>
          <a:p>
            <a:endParaRPr lang="en-US" altLang="zh-CN" sz="1200" b="1" dirty="0"/>
          </a:p>
        </p:txBody>
      </p:sp>
    </p:spTree>
    <p:extLst>
      <p:ext uri="{BB962C8B-B14F-4D97-AF65-F5344CB8AC3E}">
        <p14:creationId xmlns:p14="http://schemas.microsoft.com/office/powerpoint/2010/main" val="216587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Demand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00" y="4395853"/>
            <a:ext cx="4158001" cy="85036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</a:t>
            </a:r>
            <a:r>
              <a:rPr lang="en-US" altLang="zh-CN" sz="1200" dirty="0"/>
              <a:t>C</a:t>
            </a:r>
            <a:r>
              <a:rPr lang="en-US" altLang="zh-CN" sz="1200" dirty="0" smtClean="0"/>
              <a:t>urrent </a:t>
            </a:r>
            <a:r>
              <a:rPr lang="en-US" altLang="zh-CN" sz="1200" dirty="0"/>
              <a:t>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C</a:t>
            </a:r>
            <a:r>
              <a:rPr lang="en-US" altLang="zh-CN" sz="1200" dirty="0" smtClean="0"/>
              <a:t>urrent </a:t>
            </a:r>
            <a:r>
              <a:rPr lang="en-US" altLang="zh-CN" sz="1200" dirty="0"/>
              <a:t>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C</a:t>
            </a:r>
            <a:r>
              <a:rPr lang="en-US" altLang="zh-CN" sz="1200" dirty="0" smtClean="0"/>
              <a:t>urrent Demand</a:t>
            </a:r>
            <a:endParaRPr lang="en-US" altLang="zh-CN" sz="12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1" cy="2494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29600" y="4395854"/>
            <a:ext cx="4158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kW </a:t>
            </a:r>
            <a:r>
              <a:rPr lang="en-US" altLang="zh-CN" sz="1200" dirty="0"/>
              <a:t>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kW 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kW 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38983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Branch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Meters — Demand 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77200" y="4398082"/>
            <a:ext cx="4158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</a:t>
            </a: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Demand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err="1"/>
              <a:t>kvar</a:t>
            </a:r>
            <a:r>
              <a:rPr lang="en-US" altLang="zh-CN" sz="1200" dirty="0"/>
              <a:t> 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err="1"/>
              <a:t>kvar</a:t>
            </a:r>
            <a:r>
              <a:rPr lang="en-US" altLang="zh-CN" sz="1200" dirty="0"/>
              <a:t> D</a:t>
            </a:r>
            <a:r>
              <a:rPr lang="en-US" altLang="zh-CN" sz="1200" dirty="0" smtClean="0"/>
              <a:t>emand</a:t>
            </a:r>
            <a:endParaRPr lang="en-US" altLang="zh-CN" sz="1200" dirty="0"/>
          </a:p>
        </p:txBody>
      </p:sp>
      <p:sp>
        <p:nvSpPr>
          <p:cNvPr id="9" name="TextBox 8"/>
          <p:cNvSpPr txBox="1"/>
          <p:nvPr/>
        </p:nvSpPr>
        <p:spPr>
          <a:xfrm>
            <a:off x="4629599" y="4398082"/>
            <a:ext cx="415800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1-Phase </a:t>
            </a:r>
            <a:r>
              <a:rPr lang="en-US" altLang="zh-CN" sz="1200" dirty="0"/>
              <a:t>SM1 to </a:t>
            </a:r>
            <a:r>
              <a:rPr lang="en-US" altLang="zh-CN" sz="1200" dirty="0" smtClean="0"/>
              <a:t>SM84 kVA Demand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2-Phase </a:t>
            </a:r>
            <a:r>
              <a:rPr lang="en-US" altLang="zh-CN" sz="1200" dirty="0"/>
              <a:t>SM1 to SM42 </a:t>
            </a:r>
            <a:r>
              <a:rPr lang="en-US" altLang="zh-CN" sz="1200" dirty="0" smtClean="0"/>
              <a:t>kVA Demand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3-Phase </a:t>
            </a:r>
            <a:r>
              <a:rPr lang="en-US" altLang="zh-CN" sz="1200" dirty="0"/>
              <a:t>SM1 to SM28 </a:t>
            </a:r>
            <a:r>
              <a:rPr lang="en-US" altLang="zh-CN" sz="1200" dirty="0" smtClean="0"/>
              <a:t>kVA Demand</a:t>
            </a:r>
            <a:endParaRPr lang="en-US" altLang="zh-CN" sz="1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1" cy="249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4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5855" y="904585"/>
            <a:ext cx="190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smtClean="0"/>
              <a:t>Status</a:t>
            </a:r>
            <a:endParaRPr lang="zh-CN" altLang="en-US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57200" y="2636912"/>
            <a:ext cx="792088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457200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218493" y="2633712"/>
            <a:ext cx="0" cy="2411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378080" y="2636912"/>
            <a:ext cx="0" cy="23792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97362" y="2667795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Summary</a:t>
            </a:r>
            <a:endParaRPr lang="zh-CN" altLang="en-US" sz="1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218493" y="2441165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40497" y="2631639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Details</a:t>
            </a:r>
            <a:endParaRPr lang="zh-CN" alt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7297960" y="2667795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DI Module Status</a:t>
            </a:r>
            <a:endParaRPr lang="zh-CN" altLang="en-US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9284" y="1244873"/>
            <a:ext cx="2099104" cy="1259463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>
            <a:off x="4218492" y="2752132"/>
            <a:ext cx="135127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5569768" y="2752132"/>
            <a:ext cx="0" cy="157206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4" name="Picture 1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57" y="2886153"/>
            <a:ext cx="1288155" cy="77289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1435" y="2872585"/>
            <a:ext cx="1315940" cy="78956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1435" y="3729838"/>
            <a:ext cx="1315940" cy="78956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6474" y="4590613"/>
            <a:ext cx="1314515" cy="788709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61486" y="5447866"/>
            <a:ext cx="1315940" cy="7895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1201" y="2891931"/>
            <a:ext cx="1288155" cy="77289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6803" y="2886153"/>
            <a:ext cx="1288912" cy="77334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4519" y="3737946"/>
            <a:ext cx="1288912" cy="77334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973" y="4589739"/>
            <a:ext cx="1288912" cy="7733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0973" y="5441532"/>
            <a:ext cx="1288912" cy="77334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Status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71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Status — Summary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800" y="1522800"/>
            <a:ext cx="5969999" cy="358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7136" y="5258956"/>
            <a:ext cx="5967663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Global instantaneous type alarm status summary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Global stability state of alarm summary</a:t>
            </a:r>
          </a:p>
        </p:txBody>
      </p:sp>
    </p:spTree>
    <p:extLst>
      <p:ext uri="{BB962C8B-B14F-4D97-AF65-F5344CB8AC3E}">
        <p14:creationId xmlns:p14="http://schemas.microsoft.com/office/powerpoint/2010/main" val="3725634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Status — Details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77550" y="4406708"/>
            <a:ext cx="4158001" cy="156966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r>
              <a:rPr lang="en-US" altLang="zh-CN" sz="1200" dirty="0" smtClean="0"/>
              <a:t>Displays Instantaneous and Latched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 Global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 Voltage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 Current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 Power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 Harmonics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 Unbalance Alarm </a:t>
            </a:r>
            <a:endParaRPr lang="en-US" altLang="zh-CN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629600" y="4406707"/>
            <a:ext cx="4158001" cy="156966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Measurements: </a:t>
            </a:r>
          </a:p>
          <a:p>
            <a:r>
              <a:rPr lang="en-US" altLang="zh-CN" sz="1200" dirty="0"/>
              <a:t>Displays Instantaneous and Latched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</a:t>
            </a:r>
            <a:r>
              <a:rPr lang="en-US" altLang="zh-CN" sz="1200" dirty="0"/>
              <a:t>II </a:t>
            </a:r>
            <a:r>
              <a:rPr lang="en-US" altLang="zh-CN" sz="1200" dirty="0" smtClean="0"/>
              <a:t>Global </a:t>
            </a:r>
            <a:r>
              <a:rPr lang="en-US" altLang="zh-CN" sz="1200" dirty="0"/>
              <a:t>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Mains-II Voltage </a:t>
            </a:r>
            <a:r>
              <a:rPr lang="en-US" altLang="zh-CN" sz="1200" dirty="0"/>
              <a:t>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</a:t>
            </a:r>
            <a:r>
              <a:rPr lang="en-US" altLang="zh-CN" sz="1200" dirty="0"/>
              <a:t>II </a:t>
            </a:r>
            <a:r>
              <a:rPr lang="en-US" altLang="zh-CN" sz="1200" dirty="0" smtClean="0"/>
              <a:t>Current </a:t>
            </a:r>
            <a:r>
              <a:rPr lang="en-US" altLang="zh-CN" sz="1200" dirty="0"/>
              <a:t>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</a:t>
            </a:r>
            <a:r>
              <a:rPr lang="en-US" altLang="zh-CN" sz="1200" dirty="0"/>
              <a:t>II </a:t>
            </a:r>
            <a:r>
              <a:rPr lang="en-US" altLang="zh-CN" sz="1200" dirty="0" smtClean="0"/>
              <a:t>Power </a:t>
            </a:r>
            <a:r>
              <a:rPr lang="en-US" altLang="zh-CN" sz="1200" dirty="0"/>
              <a:t>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</a:t>
            </a:r>
            <a:r>
              <a:rPr lang="en-US" altLang="zh-CN" sz="1200" dirty="0"/>
              <a:t>II </a:t>
            </a:r>
            <a:r>
              <a:rPr lang="en-US" altLang="zh-CN" sz="1200" dirty="0" smtClean="0"/>
              <a:t>Harmonics </a:t>
            </a:r>
            <a:r>
              <a:rPr lang="en-US" altLang="zh-CN" sz="1200" dirty="0"/>
              <a:t>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Mains-</a:t>
            </a:r>
            <a:r>
              <a:rPr lang="en-US" altLang="zh-CN" sz="1200" dirty="0"/>
              <a:t>II </a:t>
            </a:r>
            <a:r>
              <a:rPr lang="en-US" altLang="zh-CN" sz="1200" dirty="0" smtClean="0"/>
              <a:t>Unbalance </a:t>
            </a:r>
            <a:r>
              <a:rPr lang="en-US" altLang="zh-CN" sz="1200" dirty="0"/>
              <a:t>Alarm </a:t>
            </a:r>
          </a:p>
        </p:txBody>
      </p:sp>
    </p:spTree>
    <p:extLst>
      <p:ext uri="{BB962C8B-B14F-4D97-AF65-F5344CB8AC3E}">
        <p14:creationId xmlns:p14="http://schemas.microsoft.com/office/powerpoint/2010/main" val="3556618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Status — Details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77550" y="4406708"/>
            <a:ext cx="4158001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r>
              <a:rPr lang="en-US" altLang="zh-CN" sz="1200" dirty="0" smtClean="0"/>
              <a:t>Displays Instantaneous and Latched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SM1 </a:t>
            </a:r>
            <a:r>
              <a:rPr lang="en-US" altLang="zh-CN" sz="1200" dirty="0"/>
              <a:t>to SM84 Alarm Status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9600" y="4406708"/>
            <a:ext cx="415800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r>
              <a:rPr lang="en-US" altLang="zh-CN" sz="1200" dirty="0" smtClean="0"/>
              <a:t>Displays Instantaneous and Latched Alarm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Temperature</a:t>
            </a:r>
            <a:r>
              <a:rPr lang="en-US" altLang="zh-CN" sz="1200" dirty="0" smtClean="0"/>
              <a:t> Alarm </a:t>
            </a:r>
            <a:r>
              <a:rPr lang="en-US" altLang="zh-CN" sz="1200" dirty="0"/>
              <a:t>Status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DI </a:t>
            </a:r>
            <a:r>
              <a:rPr lang="en-US" altLang="zh-CN" sz="1200" dirty="0"/>
              <a:t>Alarm </a:t>
            </a:r>
            <a:r>
              <a:rPr lang="en-US" altLang="zh-CN" sz="1200" dirty="0" smtClean="0"/>
              <a:t>Status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866812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Status — Details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800" y="1370400"/>
            <a:ext cx="5970000" cy="358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27137" y="5000322"/>
            <a:ext cx="5967663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Mains Alarm Count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SM1 to </a:t>
            </a:r>
            <a:r>
              <a:rPr lang="en-US" altLang="zh-CN" sz="1200" dirty="0"/>
              <a:t>SM84 Alarm </a:t>
            </a:r>
            <a:r>
              <a:rPr lang="en-US" altLang="zh-CN" sz="1200" dirty="0" smtClean="0"/>
              <a:t>Count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303200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Status — DI Module Status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3434400"/>
            <a:ext cx="3576913" cy="214614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3210" y="5719458"/>
            <a:ext cx="7191179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</a:t>
            </a:r>
            <a:r>
              <a:rPr lang="en-US" altLang="zh-CN" sz="1200" b="1" dirty="0"/>
              <a:t>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DI Module On-Off Status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3939769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64801" y="787787"/>
            <a:ext cx="19059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b="1" dirty="0" smtClean="0"/>
              <a:t>Max/Min</a:t>
            </a:r>
            <a:endParaRPr lang="zh-CN" altLang="en-US" dirty="0"/>
          </a:p>
        </p:txBody>
      </p:sp>
      <p:sp>
        <p:nvSpPr>
          <p:cNvPr id="3" name="TextBox 7"/>
          <p:cNvSpPr txBox="1"/>
          <p:nvPr/>
        </p:nvSpPr>
        <p:spPr>
          <a:xfrm>
            <a:off x="378159" y="2546149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Mains Max Demand</a:t>
            </a:r>
            <a:endParaRPr lang="zh-CN" altLang="en-US" sz="1000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172914" y="2363890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" name="TextBox 9"/>
          <p:cNvSpPr txBox="1"/>
          <p:nvPr/>
        </p:nvSpPr>
        <p:spPr>
          <a:xfrm>
            <a:off x="2545267" y="2562235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 Mains Max/Min</a:t>
            </a:r>
            <a:endParaRPr lang="zh-CN" altLang="en-US" sz="10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2084" y="1130732"/>
            <a:ext cx="2055263" cy="123315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398" y="2779624"/>
            <a:ext cx="1307584" cy="78455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398" y="3624714"/>
            <a:ext cx="1313748" cy="78824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398" y="4483863"/>
            <a:ext cx="1307584" cy="784550"/>
          </a:xfrm>
          <a:prstGeom prst="rect">
            <a:avLst/>
          </a:prstGeom>
        </p:spPr>
      </p:pic>
      <p:sp>
        <p:nvSpPr>
          <p:cNvPr id="10" name="TextBox 37"/>
          <p:cNvSpPr txBox="1"/>
          <p:nvPr/>
        </p:nvSpPr>
        <p:spPr>
          <a:xfrm>
            <a:off x="4564497" y="2570289"/>
            <a:ext cx="1583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Branch Max Demand</a:t>
            </a:r>
            <a:endParaRPr lang="zh-CN" altLang="en-US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408" y="2767593"/>
            <a:ext cx="1307584" cy="7845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7212" y="3605988"/>
            <a:ext cx="1307584" cy="7845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3300" y="4454775"/>
            <a:ext cx="1311496" cy="78689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2408" y="5288781"/>
            <a:ext cx="1302388" cy="781433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>
            <a:off x="346146" y="2562235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21179" y="2575053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560058" y="2581741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8073924" y="2559719"/>
            <a:ext cx="0" cy="19574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453" y="2750218"/>
            <a:ext cx="1292046" cy="77522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453" y="3582315"/>
            <a:ext cx="1299862" cy="77991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453" y="4425937"/>
            <a:ext cx="1292046" cy="77522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0453" y="5273749"/>
            <a:ext cx="1299907" cy="77994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0656" y="2773443"/>
            <a:ext cx="1295185" cy="777111"/>
          </a:xfrm>
          <a:prstGeom prst="rect">
            <a:avLst/>
          </a:prstGeom>
        </p:spPr>
      </p:pic>
      <p:cxnSp>
        <p:nvCxnSpPr>
          <p:cNvPr id="24" name="Straight Connector 23"/>
          <p:cNvCxnSpPr/>
          <p:nvPr/>
        </p:nvCxnSpPr>
        <p:spPr>
          <a:xfrm>
            <a:off x="6766591" y="2623540"/>
            <a:ext cx="130744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endCxn id="19" idx="0"/>
          </p:cNvCxnSpPr>
          <p:nvPr/>
        </p:nvCxnSpPr>
        <p:spPr>
          <a:xfrm>
            <a:off x="6766476" y="2623540"/>
            <a:ext cx="0" cy="12667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6" name="Picture 25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0656" y="3586033"/>
            <a:ext cx="1293665" cy="77619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0656" y="4425937"/>
            <a:ext cx="1293665" cy="776199"/>
          </a:xfrm>
          <a:prstGeom prst="rect">
            <a:avLst/>
          </a:prstGeom>
        </p:spPr>
      </p:pic>
      <p:cxnSp>
        <p:nvCxnSpPr>
          <p:cNvPr id="28" name="Straight Connector 27"/>
          <p:cNvCxnSpPr/>
          <p:nvPr/>
        </p:nvCxnSpPr>
        <p:spPr>
          <a:xfrm>
            <a:off x="346146" y="2567635"/>
            <a:ext cx="7727778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9" name="Picture 28"/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998" y="2773443"/>
            <a:ext cx="1304017" cy="782411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Max/ Min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31" name="TextBox 37"/>
          <p:cNvSpPr txBox="1"/>
          <p:nvPr/>
        </p:nvSpPr>
        <p:spPr>
          <a:xfrm>
            <a:off x="8082779" y="2542763"/>
            <a:ext cx="15835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Branch Max</a:t>
            </a:r>
            <a:endParaRPr lang="zh-CN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72491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Max/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Min — Mains Max Demand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800" y="1522800"/>
            <a:ext cx="5970000" cy="3582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27137" y="5104800"/>
            <a:ext cx="5967663" cy="120032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easurements:</a:t>
            </a:r>
          </a:p>
          <a:p>
            <a:r>
              <a:rPr lang="en-US" altLang="zh-CN" sz="1200" dirty="0"/>
              <a:t>Mains-I/II</a:t>
            </a:r>
            <a:r>
              <a:rPr lang="en-US" altLang="zh-CN" sz="1200" dirty="0" smtClean="0"/>
              <a:t> Max Demand of last </a:t>
            </a:r>
            <a:r>
              <a:rPr lang="en-US" altLang="zh-CN" sz="1200" dirty="0"/>
              <a:t>month, this month and </a:t>
            </a:r>
            <a:r>
              <a:rPr lang="en-US" altLang="zh-CN" sz="1200" dirty="0" smtClean="0"/>
              <a:t>History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Current Max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kW Max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err="1" smtClean="0"/>
              <a:t>kvar</a:t>
            </a:r>
            <a:r>
              <a:rPr lang="en-US" altLang="zh-CN" sz="1200" dirty="0" smtClean="0"/>
              <a:t>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kVA Demand</a:t>
            </a:r>
          </a:p>
        </p:txBody>
      </p:sp>
    </p:spTree>
    <p:extLst>
      <p:ext uri="{BB962C8B-B14F-4D97-AF65-F5344CB8AC3E}">
        <p14:creationId xmlns:p14="http://schemas.microsoft.com/office/powerpoint/2010/main" val="2345499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Max/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Min — Mains Max/ Min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0800" y="5738204"/>
            <a:ext cx="7194000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Mains-I/II </a:t>
            </a:r>
            <a:r>
              <a:rPr lang="en-US" altLang="zh-CN" sz="1200" dirty="0" smtClean="0"/>
              <a:t>Max/ Min </a:t>
            </a:r>
            <a:r>
              <a:rPr lang="en-US" altLang="zh-CN" sz="1200" dirty="0"/>
              <a:t>D</a:t>
            </a:r>
            <a:r>
              <a:rPr lang="en-US" altLang="zh-CN" sz="1200" dirty="0" smtClean="0"/>
              <a:t>ata and Temperature </a:t>
            </a:r>
            <a:r>
              <a:rPr lang="en-US" altLang="zh-CN" sz="1200" dirty="0"/>
              <a:t>of last month, this month and </a:t>
            </a:r>
            <a:r>
              <a:rPr lang="en-US" altLang="zh-CN" sz="1200" dirty="0" smtClean="0"/>
              <a:t>History</a:t>
            </a:r>
            <a:endParaRPr lang="en-US" altLang="zh-CN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763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Max/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Min — Branch Max Demand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3434400"/>
            <a:ext cx="3576000" cy="2145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0800" y="5580002"/>
            <a:ext cx="7194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r>
              <a:rPr lang="en-US" altLang="zh-CN" sz="1200" dirty="0"/>
              <a:t>SM1 to SM84 </a:t>
            </a:r>
            <a:r>
              <a:rPr lang="en-US" altLang="zh-CN" sz="1200" dirty="0" smtClean="0"/>
              <a:t>Max </a:t>
            </a:r>
            <a:r>
              <a:rPr lang="en-US" altLang="zh-CN" sz="1200" dirty="0"/>
              <a:t>Demand of last month, this month and History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Current </a:t>
            </a:r>
            <a:r>
              <a:rPr lang="en-US" altLang="zh-CN" sz="1200" dirty="0" smtClean="0"/>
              <a:t>Max Demand       kW </a:t>
            </a:r>
            <a:r>
              <a:rPr lang="en-US" altLang="zh-CN" sz="1200" dirty="0"/>
              <a:t>Max Demand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err="1"/>
              <a:t>kvar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Demand                      kVA </a:t>
            </a:r>
            <a:r>
              <a:rPr lang="en-US" altLang="zh-CN" sz="1200" dirty="0"/>
              <a:t>Demand</a:t>
            </a:r>
          </a:p>
        </p:txBody>
      </p:sp>
    </p:spTree>
    <p:extLst>
      <p:ext uri="{BB962C8B-B14F-4D97-AF65-F5344CB8AC3E}">
        <p14:creationId xmlns:p14="http://schemas.microsoft.com/office/powerpoint/2010/main" val="535058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Max/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Min — Branch Max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3434400"/>
            <a:ext cx="3576000" cy="2145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10800" y="5580002"/>
            <a:ext cx="7194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r>
              <a:rPr lang="en-US" altLang="zh-CN" sz="1200" dirty="0"/>
              <a:t>SM1 to SM84 </a:t>
            </a:r>
            <a:r>
              <a:rPr lang="en-US" altLang="zh-CN" sz="1200" dirty="0" smtClean="0"/>
              <a:t>Max </a:t>
            </a:r>
            <a:r>
              <a:rPr lang="en-US" altLang="zh-CN" sz="1200" dirty="0"/>
              <a:t>Demand of last month, this month and History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Current Max </a:t>
            </a:r>
            <a:r>
              <a:rPr lang="en-US" altLang="zh-CN" sz="1200" dirty="0" smtClean="0"/>
              <a:t>Data       </a:t>
            </a:r>
            <a:r>
              <a:rPr lang="en-US" altLang="zh-CN" sz="1200" dirty="0"/>
              <a:t>kW Max </a:t>
            </a:r>
            <a:r>
              <a:rPr lang="en-US" altLang="zh-CN" sz="1200" dirty="0" smtClean="0"/>
              <a:t>Data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err="1"/>
              <a:t>kvar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Data                     </a:t>
            </a:r>
            <a:r>
              <a:rPr lang="en-US" altLang="zh-CN" sz="1200" dirty="0"/>
              <a:t>kVA </a:t>
            </a:r>
            <a:r>
              <a:rPr lang="en-US" altLang="zh-CN" sz="1200" dirty="0" smtClean="0"/>
              <a:t>Data</a:t>
            </a:r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256167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Max/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Min — Branch Max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0800" y="5580002"/>
            <a:ext cx="7194000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PF Max Data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Loading Max Data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THD Max Data</a:t>
            </a:r>
          </a:p>
        </p:txBody>
      </p:sp>
    </p:spTree>
    <p:extLst>
      <p:ext uri="{BB962C8B-B14F-4D97-AF65-F5344CB8AC3E}">
        <p14:creationId xmlns:p14="http://schemas.microsoft.com/office/powerpoint/2010/main" val="3076133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70450" y="884753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80160">
              <a:spcBef>
                <a:spcPct val="0"/>
              </a:spcBef>
              <a:defRPr/>
            </a:pPr>
            <a:r>
              <a:rPr lang="en-US" altLang="zh-CN" b="1" dirty="0" smtClean="0"/>
              <a:t>Setup</a:t>
            </a:r>
            <a:endParaRPr lang="zh-TW" altLang="en-US" b="1" dirty="0"/>
          </a:p>
        </p:txBody>
      </p:sp>
      <p:cxnSp>
        <p:nvCxnSpPr>
          <p:cNvPr id="3" name="Straight Connector 2"/>
          <p:cNvCxnSpPr/>
          <p:nvPr/>
        </p:nvCxnSpPr>
        <p:spPr>
          <a:xfrm>
            <a:off x="4199245" y="2569321"/>
            <a:ext cx="0" cy="635003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994382" y="2877079"/>
            <a:ext cx="7754082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989640" y="2887621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8748464" y="2877079"/>
            <a:ext cx="0" cy="151925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989640" y="4409484"/>
            <a:ext cx="7758824" cy="25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133"/>
          <p:cNvSpPr txBox="1"/>
          <p:nvPr/>
        </p:nvSpPr>
        <p:spPr>
          <a:xfrm>
            <a:off x="1025834" y="2929911"/>
            <a:ext cx="125363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1. Basic Setup</a:t>
            </a:r>
            <a:endParaRPr lang="zh-CN" altLang="en-US" sz="1000" dirty="0"/>
          </a:p>
        </p:txBody>
      </p:sp>
      <p:sp>
        <p:nvSpPr>
          <p:cNvPr id="9" name="TextBox 134"/>
          <p:cNvSpPr txBox="1"/>
          <p:nvPr/>
        </p:nvSpPr>
        <p:spPr>
          <a:xfrm>
            <a:off x="2733831" y="2930666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2. Panel Name</a:t>
            </a:r>
            <a:endParaRPr lang="zh-CN" altLang="en-US" sz="1000" dirty="0"/>
          </a:p>
        </p:txBody>
      </p:sp>
      <p:sp>
        <p:nvSpPr>
          <p:cNvPr id="10" name="TextBox 135"/>
          <p:cNvSpPr txBox="1"/>
          <p:nvPr/>
        </p:nvSpPr>
        <p:spPr>
          <a:xfrm>
            <a:off x="4199245" y="2929910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3. Breaker Rating</a:t>
            </a:r>
            <a:endParaRPr lang="zh-CN" altLang="en-US" sz="1000" dirty="0"/>
          </a:p>
        </p:txBody>
      </p:sp>
      <p:sp>
        <p:nvSpPr>
          <p:cNvPr id="11" name="TextBox 136"/>
          <p:cNvSpPr txBox="1"/>
          <p:nvPr/>
        </p:nvSpPr>
        <p:spPr>
          <a:xfrm>
            <a:off x="5578633" y="2925505"/>
            <a:ext cx="143311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4. Virtual Meter Setup</a:t>
            </a:r>
            <a:endParaRPr lang="zh-CN" altLang="en-US" sz="1000" dirty="0"/>
          </a:p>
        </p:txBody>
      </p:sp>
      <p:sp>
        <p:nvSpPr>
          <p:cNvPr id="12" name="TextBox 137"/>
          <p:cNvSpPr txBox="1"/>
          <p:nvPr/>
        </p:nvSpPr>
        <p:spPr>
          <a:xfrm>
            <a:off x="7265093" y="2921640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/>
              <a:t>5</a:t>
            </a:r>
            <a:r>
              <a:rPr lang="en-US" altLang="zh-CN" sz="1000" dirty="0" smtClean="0"/>
              <a:t>. Alarm</a:t>
            </a:r>
            <a:endParaRPr lang="zh-CN" altLang="en-US" sz="1000" dirty="0"/>
          </a:p>
        </p:txBody>
      </p:sp>
      <p:sp>
        <p:nvSpPr>
          <p:cNvPr id="13" name="TextBox 155"/>
          <p:cNvSpPr txBox="1"/>
          <p:nvPr/>
        </p:nvSpPr>
        <p:spPr>
          <a:xfrm>
            <a:off x="1011649" y="4471445"/>
            <a:ext cx="166380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6. Communication Setup</a:t>
            </a:r>
            <a:endParaRPr lang="zh-CN" altLang="en-US" sz="1000" dirty="0"/>
          </a:p>
        </p:txBody>
      </p:sp>
      <p:sp>
        <p:nvSpPr>
          <p:cNvPr id="14" name="TextBox 156"/>
          <p:cNvSpPr txBox="1"/>
          <p:nvPr/>
        </p:nvSpPr>
        <p:spPr>
          <a:xfrm>
            <a:off x="2733831" y="4471444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7. Record </a:t>
            </a:r>
            <a:endParaRPr lang="zh-CN" altLang="en-US" sz="1000" dirty="0"/>
          </a:p>
        </p:txBody>
      </p:sp>
      <p:sp>
        <p:nvSpPr>
          <p:cNvPr id="15" name="TextBox 157"/>
          <p:cNvSpPr txBox="1"/>
          <p:nvPr/>
        </p:nvSpPr>
        <p:spPr>
          <a:xfrm>
            <a:off x="4192461" y="4471444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/>
              <a:t>8</a:t>
            </a:r>
            <a:r>
              <a:rPr lang="en-US" altLang="zh-CN" sz="1000" dirty="0" smtClean="0"/>
              <a:t>. Clock</a:t>
            </a:r>
            <a:endParaRPr lang="zh-CN" altLang="en-US" sz="1000" dirty="0"/>
          </a:p>
        </p:txBody>
      </p:sp>
      <p:sp>
        <p:nvSpPr>
          <p:cNvPr id="16" name="TextBox 158"/>
          <p:cNvSpPr txBox="1"/>
          <p:nvPr/>
        </p:nvSpPr>
        <p:spPr>
          <a:xfrm>
            <a:off x="5626143" y="4475323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9. Password</a:t>
            </a:r>
            <a:endParaRPr lang="zh-CN" altLang="en-US" sz="1000" dirty="0"/>
          </a:p>
        </p:txBody>
      </p:sp>
      <p:sp>
        <p:nvSpPr>
          <p:cNvPr id="17" name="TextBox 159"/>
          <p:cNvSpPr txBox="1"/>
          <p:nvPr/>
        </p:nvSpPr>
        <p:spPr>
          <a:xfrm>
            <a:off x="7322217" y="4481431"/>
            <a:ext cx="11577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000" dirty="0" smtClean="0"/>
              <a:t>10. HMI</a:t>
            </a:r>
            <a:endParaRPr lang="zh-CN" altLang="en-US" sz="1000" dirty="0"/>
          </a:p>
        </p:txBody>
      </p:sp>
      <p:sp>
        <p:nvSpPr>
          <p:cNvPr id="18" name="TextBox 17"/>
          <p:cNvSpPr txBox="1"/>
          <p:nvPr/>
        </p:nvSpPr>
        <p:spPr>
          <a:xfrm>
            <a:off x="5531308" y="2489238"/>
            <a:ext cx="1527765" cy="24622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srgbClr val="FF0000"/>
                </a:solidFill>
              </a:rPr>
              <a:t>P</a:t>
            </a:r>
            <a:r>
              <a:rPr lang="en-US" altLang="zh-CN" sz="1000" dirty="0" smtClean="0">
                <a:solidFill>
                  <a:srgbClr val="FF0000"/>
                </a:solidFill>
              </a:rPr>
              <a:t>assword: 000000</a:t>
            </a:r>
            <a:endParaRPr lang="zh-CN" altLang="en-US" sz="1000" dirty="0">
              <a:solidFill>
                <a:srgbClr val="FF0000"/>
              </a:solidFill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015" y="1322575"/>
            <a:ext cx="2097366" cy="125841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3616" y="3199376"/>
            <a:ext cx="1555635" cy="93338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1244" y="3182541"/>
            <a:ext cx="1580492" cy="94829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1396" y="3196830"/>
            <a:ext cx="1569746" cy="94184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09958" y="3189286"/>
            <a:ext cx="1561599" cy="93695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3242" y="3184881"/>
            <a:ext cx="1576591" cy="94595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600" y="4727652"/>
            <a:ext cx="1581780" cy="94906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6548" y="4734738"/>
            <a:ext cx="1569969" cy="94198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6532" y="4731262"/>
            <a:ext cx="1569745" cy="94184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1967" y="4734738"/>
            <a:ext cx="1549590" cy="929754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90971" y="4729628"/>
            <a:ext cx="1556019" cy="933612"/>
          </a:xfrm>
          <a:prstGeom prst="rect">
            <a:avLst/>
          </a:prstGeom>
        </p:spPr>
      </p:pic>
      <p:cxnSp>
        <p:nvCxnSpPr>
          <p:cNvPr id="30" name="Straight Connector 29"/>
          <p:cNvCxnSpPr/>
          <p:nvPr/>
        </p:nvCxnSpPr>
        <p:spPr>
          <a:xfrm>
            <a:off x="2710323" y="2876523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5570078" y="2887621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254555" y="2885176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992885" y="4409484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>
            <a:off x="2745469" y="4423235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4199245" y="4401777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5626143" y="4409484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265093" y="4409484"/>
            <a:ext cx="0" cy="31914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400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540563" y="2450242"/>
            <a:ext cx="0" cy="15728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139061" y="2607522"/>
            <a:ext cx="6552728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1139061" y="2612862"/>
            <a:ext cx="0" cy="3257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7691789" y="2612862"/>
            <a:ext cx="0" cy="30499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7723228" y="3721683"/>
            <a:ext cx="0" cy="2095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453899" y="3934163"/>
            <a:ext cx="208848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53899" y="3931245"/>
            <a:ext cx="0" cy="209562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542381" y="3931245"/>
            <a:ext cx="0" cy="216844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740674" y="2639162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Branch CT Ratio</a:t>
            </a:r>
            <a:endParaRPr lang="zh-CN" altLang="en-US" sz="10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1880" y="1217567"/>
            <a:ext cx="2097366" cy="125841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779912" y="154083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2917023"/>
            <a:ext cx="1423867" cy="85432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3895156"/>
            <a:ext cx="1423867" cy="85432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552" y="4865369"/>
            <a:ext cx="1423867" cy="8543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0835" y="2917023"/>
            <a:ext cx="1433344" cy="86000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33397" y="4150347"/>
            <a:ext cx="1433096" cy="85985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3898145" y="862006"/>
            <a:ext cx="1274709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80160">
              <a:spcBef>
                <a:spcPct val="0"/>
              </a:spcBef>
              <a:defRPr/>
            </a:pPr>
            <a:r>
              <a:rPr lang="en-US" altLang="zh-CN" b="1" dirty="0" smtClean="0"/>
              <a:t>Basic Setup</a:t>
            </a:r>
            <a:endParaRPr lang="zh-TW" altLang="en-US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Basic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194779" y="2639162"/>
            <a:ext cx="19976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Basic Setup and Mains Ratio</a:t>
            </a:r>
            <a:endParaRPr lang="zh-CN" altLang="en-US" sz="1000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1789" y="4143457"/>
            <a:ext cx="1389416" cy="833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390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0800" y="5710116"/>
            <a:ext cx="7194000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S</a:t>
            </a:r>
            <a:r>
              <a:rPr lang="en-US" altLang="zh-CN" sz="1200" dirty="0" smtClean="0"/>
              <a:t>ystem</a:t>
            </a:r>
            <a:r>
              <a:rPr lang="en-US" altLang="zh-CN" sz="1200" dirty="0"/>
              <a:t> </a:t>
            </a:r>
            <a:r>
              <a:rPr lang="en-US" altLang="zh-CN" sz="1200" dirty="0" smtClean="0"/>
              <a:t>Basic</a:t>
            </a:r>
            <a:r>
              <a:rPr lang="en-US" altLang="zh-CN" sz="1200" dirty="0"/>
              <a:t> </a:t>
            </a:r>
            <a:r>
              <a:rPr lang="en-US" altLang="zh-CN" sz="1200" dirty="0" smtClean="0"/>
              <a:t>Settings</a:t>
            </a:r>
            <a:endParaRPr lang="en-US" altLang="zh-CN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Basic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30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Basic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10800" y="5710116"/>
            <a:ext cx="7194000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Branch CT Ratio Settings </a:t>
            </a:r>
            <a:endParaRPr lang="en-US" altLang="zh-CN" sz="1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56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Panel Name and Breaker Rating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69983" y="4473517"/>
            <a:ext cx="4158001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Panel Name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Device Name Settings</a:t>
            </a:r>
            <a:endParaRPr lang="en-US" altLang="zh-CN" sz="12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9599" y="4473517"/>
            <a:ext cx="4158001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>
                <a:solidFill>
                  <a:srgbClr val="000000"/>
                </a:solidFill>
              </a:rPr>
              <a:t>Mains I/II Breaker Rating Settings</a:t>
            </a:r>
          </a:p>
          <a:p>
            <a:r>
              <a:rPr lang="en-US" altLang="zh-CN" sz="1200" dirty="0" smtClean="0">
                <a:solidFill>
                  <a:srgbClr val="000000"/>
                </a:solidFill>
              </a:rPr>
              <a:t> </a:t>
            </a:r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0659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/>
          <p:cNvCxnSpPr/>
          <p:nvPr/>
        </p:nvCxnSpPr>
        <p:spPr>
          <a:xfrm>
            <a:off x="4551551" y="2418470"/>
            <a:ext cx="0" cy="15728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899592" y="2575750"/>
            <a:ext cx="8125232" cy="0"/>
          </a:xfrm>
          <a:prstGeom prst="line">
            <a:avLst/>
          </a:prstGeom>
          <a:ln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899592" y="2575750"/>
            <a:ext cx="0" cy="20321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636308" y="2578349"/>
            <a:ext cx="1" cy="20061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4551551" y="2575750"/>
            <a:ext cx="0" cy="20517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6199248" y="2575750"/>
            <a:ext cx="0" cy="20517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90094" y="3820120"/>
            <a:ext cx="8125232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890094" y="3824630"/>
            <a:ext cx="0" cy="220277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687218" y="3817522"/>
            <a:ext cx="0" cy="2273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9024824" y="2575750"/>
            <a:ext cx="0" cy="2578731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542053" y="3816883"/>
            <a:ext cx="0" cy="2273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218686" y="3824630"/>
            <a:ext cx="0" cy="2273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7900083" y="3813683"/>
            <a:ext cx="0" cy="22738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884368" y="2575750"/>
            <a:ext cx="0" cy="20517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82407" y="5157192"/>
            <a:ext cx="8142417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83255" y="5154481"/>
            <a:ext cx="0" cy="16727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10532" y="5154481"/>
            <a:ext cx="0" cy="16727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562483" y="5154481"/>
            <a:ext cx="0" cy="164568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3370" y="1189778"/>
            <a:ext cx="2097366" cy="125841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066558" y="1525358"/>
            <a:ext cx="358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710" y="2765274"/>
            <a:ext cx="1613804" cy="96828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6958" y="2778967"/>
            <a:ext cx="1601745" cy="96104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8903" y="2781484"/>
            <a:ext cx="1597550" cy="95853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4088" y="2780880"/>
            <a:ext cx="1584176" cy="95050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5899" y="2778967"/>
            <a:ext cx="1607197" cy="964319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710" y="4043158"/>
            <a:ext cx="1618126" cy="9708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893" y="4051125"/>
            <a:ext cx="1591570" cy="954942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765" y="4041068"/>
            <a:ext cx="1594499" cy="95670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74608" y="4034263"/>
            <a:ext cx="1605842" cy="96350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7806" y="5316617"/>
            <a:ext cx="1621267" cy="97276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087" y="5316617"/>
            <a:ext cx="1574508" cy="944705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58" y="5316617"/>
            <a:ext cx="1613804" cy="968282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3849515" y="820445"/>
            <a:ext cx="1366080" cy="369332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280160">
              <a:spcBef>
                <a:spcPct val="0"/>
              </a:spcBef>
              <a:defRPr/>
            </a:pPr>
            <a:r>
              <a:rPr lang="en-US" altLang="zh-CN" b="1" dirty="0" smtClean="0"/>
              <a:t>Alarm Setup</a:t>
            </a:r>
            <a:endParaRPr lang="zh-TW" altLang="en-US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899591" y="2551089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1. Current</a:t>
            </a:r>
            <a:endParaRPr lang="zh-CN" altLang="en-US" sz="1000" dirty="0"/>
          </a:p>
        </p:txBody>
      </p:sp>
      <p:sp>
        <p:nvSpPr>
          <p:cNvPr id="48" name="TextBox 47"/>
          <p:cNvSpPr txBox="1"/>
          <p:nvPr/>
        </p:nvSpPr>
        <p:spPr>
          <a:xfrm>
            <a:off x="2655291" y="2551089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2. Current </a:t>
            </a:r>
            <a:r>
              <a:rPr lang="en-US" altLang="zh-CN" sz="1000" dirty="0" err="1" smtClean="0"/>
              <a:t>Dmd</a:t>
            </a:r>
            <a:endParaRPr lang="zh-CN" altLang="en-US" sz="1000" dirty="0"/>
          </a:p>
        </p:txBody>
      </p:sp>
      <p:sp>
        <p:nvSpPr>
          <p:cNvPr id="49" name="TextBox 48"/>
          <p:cNvSpPr txBox="1"/>
          <p:nvPr/>
        </p:nvSpPr>
        <p:spPr>
          <a:xfrm>
            <a:off x="4535291" y="2552499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3. Power</a:t>
            </a:r>
            <a:endParaRPr lang="zh-CN" altLang="en-US" sz="1000" dirty="0"/>
          </a:p>
        </p:txBody>
      </p:sp>
      <p:sp>
        <p:nvSpPr>
          <p:cNvPr id="50" name="TextBox 49"/>
          <p:cNvSpPr txBox="1"/>
          <p:nvPr/>
        </p:nvSpPr>
        <p:spPr>
          <a:xfrm>
            <a:off x="6227755" y="2552499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4. Power </a:t>
            </a:r>
            <a:r>
              <a:rPr lang="en-US" altLang="zh-CN" sz="1000" dirty="0" err="1" smtClean="0"/>
              <a:t>Dmd</a:t>
            </a:r>
            <a:endParaRPr lang="zh-CN" altLang="en-US" sz="1000" dirty="0"/>
          </a:p>
        </p:txBody>
      </p:sp>
      <p:sp>
        <p:nvSpPr>
          <p:cNvPr id="52" name="TextBox 51"/>
          <p:cNvSpPr txBox="1"/>
          <p:nvPr/>
        </p:nvSpPr>
        <p:spPr>
          <a:xfrm>
            <a:off x="7877529" y="2551089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5. Voltage</a:t>
            </a:r>
            <a:endParaRPr lang="zh-CN" altLang="en-US" sz="1000" dirty="0"/>
          </a:p>
        </p:txBody>
      </p:sp>
      <p:sp>
        <p:nvSpPr>
          <p:cNvPr id="53" name="TextBox 52"/>
          <p:cNvSpPr txBox="1"/>
          <p:nvPr/>
        </p:nvSpPr>
        <p:spPr>
          <a:xfrm>
            <a:off x="881732" y="3811776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6. Frequency</a:t>
            </a:r>
            <a:endParaRPr lang="zh-CN" altLang="en-US" sz="1000" dirty="0"/>
          </a:p>
        </p:txBody>
      </p:sp>
      <p:sp>
        <p:nvSpPr>
          <p:cNvPr id="54" name="TextBox 53"/>
          <p:cNvSpPr txBox="1"/>
          <p:nvPr/>
        </p:nvSpPr>
        <p:spPr>
          <a:xfrm>
            <a:off x="2710532" y="3804903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6. Harmonics</a:t>
            </a:r>
            <a:endParaRPr lang="zh-CN" altLang="en-US" sz="1000" dirty="0"/>
          </a:p>
        </p:txBody>
      </p:sp>
      <p:sp>
        <p:nvSpPr>
          <p:cNvPr id="56" name="TextBox 55"/>
          <p:cNvSpPr txBox="1"/>
          <p:nvPr/>
        </p:nvSpPr>
        <p:spPr>
          <a:xfrm>
            <a:off x="4587571" y="3813157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7</a:t>
            </a:r>
            <a:r>
              <a:rPr lang="en-US" altLang="zh-CN" sz="1000" dirty="0" smtClean="0"/>
              <a:t>. Unbalance</a:t>
            </a:r>
            <a:endParaRPr lang="zh-CN" altLang="en-US" sz="1000" dirty="0"/>
          </a:p>
        </p:txBody>
      </p:sp>
      <p:sp>
        <p:nvSpPr>
          <p:cNvPr id="57" name="TextBox 56"/>
          <p:cNvSpPr txBox="1"/>
          <p:nvPr/>
        </p:nvSpPr>
        <p:spPr>
          <a:xfrm>
            <a:off x="6278660" y="3813537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7</a:t>
            </a:r>
            <a:r>
              <a:rPr lang="en-US" altLang="zh-CN" sz="1000" dirty="0" smtClean="0"/>
              <a:t>. PF</a:t>
            </a:r>
            <a:endParaRPr lang="zh-CN" altLang="en-US" sz="1000" dirty="0"/>
          </a:p>
        </p:txBody>
      </p:sp>
      <p:sp>
        <p:nvSpPr>
          <p:cNvPr id="58" name="TextBox 57"/>
          <p:cNvSpPr txBox="1"/>
          <p:nvPr/>
        </p:nvSpPr>
        <p:spPr>
          <a:xfrm>
            <a:off x="7937250" y="3811776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8. DI</a:t>
            </a:r>
            <a:endParaRPr lang="zh-CN" altLang="en-US" sz="1000" dirty="0"/>
          </a:p>
        </p:txBody>
      </p:sp>
      <p:sp>
        <p:nvSpPr>
          <p:cNvPr id="62" name="TextBox 61"/>
          <p:cNvSpPr txBox="1"/>
          <p:nvPr/>
        </p:nvSpPr>
        <p:spPr>
          <a:xfrm>
            <a:off x="881732" y="5112439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/>
              <a:t>9</a:t>
            </a:r>
            <a:r>
              <a:rPr lang="en-US" altLang="zh-CN" sz="1000" dirty="0" smtClean="0"/>
              <a:t>. Temperature</a:t>
            </a:r>
            <a:endParaRPr lang="zh-CN" altLang="en-US" sz="1000" dirty="0"/>
          </a:p>
        </p:txBody>
      </p:sp>
      <p:sp>
        <p:nvSpPr>
          <p:cNvPr id="63" name="TextBox 62"/>
          <p:cNvSpPr txBox="1"/>
          <p:nvPr/>
        </p:nvSpPr>
        <p:spPr>
          <a:xfrm>
            <a:off x="2740034" y="5121927"/>
            <a:ext cx="16557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10. Phase Reversal &amp; Loss</a:t>
            </a:r>
            <a:endParaRPr lang="zh-CN" altLang="en-US" sz="1000" dirty="0"/>
          </a:p>
        </p:txBody>
      </p:sp>
      <p:sp>
        <p:nvSpPr>
          <p:cNvPr id="64" name="TextBox 63"/>
          <p:cNvSpPr txBox="1"/>
          <p:nvPr/>
        </p:nvSpPr>
        <p:spPr>
          <a:xfrm>
            <a:off x="4589651" y="5134913"/>
            <a:ext cx="13284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11. Transient</a:t>
            </a:r>
            <a:endParaRPr lang="zh-CN" altLang="en-US" sz="1000" dirty="0"/>
          </a:p>
        </p:txBody>
      </p:sp>
      <p:sp>
        <p:nvSpPr>
          <p:cNvPr id="65" name="TextBox 64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FF00"/>
                </a:solidFill>
              </a:rPr>
              <a:t>PMC-592 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HMI‘s </a:t>
            </a:r>
            <a:r>
              <a:rPr lang="en-US" altLang="zh-CN" sz="2400" b="1" dirty="0">
                <a:solidFill>
                  <a:srgbClr val="FFFF00"/>
                </a:solidFill>
              </a:rPr>
              <a:t>F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ront </a:t>
            </a:r>
            <a:r>
              <a:rPr lang="en-US" altLang="zh-CN" sz="2400" b="1" dirty="0">
                <a:solidFill>
                  <a:srgbClr val="FFFF00"/>
                </a:solidFill>
              </a:rPr>
              <a:t>P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anel </a:t>
            </a:r>
            <a:r>
              <a:rPr lang="en-US" altLang="zh-CN" sz="2400" b="1" dirty="0">
                <a:solidFill>
                  <a:srgbClr val="FFFF00"/>
                </a:solidFill>
              </a:rPr>
              <a:t>O</a:t>
            </a:r>
            <a:r>
              <a:rPr lang="en-US" altLang="zh-CN" sz="2400" b="1" dirty="0" smtClean="0">
                <a:solidFill>
                  <a:srgbClr val="FFFF00"/>
                </a:solidFill>
              </a:rPr>
              <a:t>peration 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67" name="Picture 66"/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6958" y="4047505"/>
            <a:ext cx="1595633" cy="957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55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1" y="3434401"/>
            <a:ext cx="3576000" cy="2145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10800" y="5619600"/>
            <a:ext cx="7194000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Current Alarm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Power Alarm Settings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1468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1" y="3434401"/>
            <a:ext cx="3576000" cy="2145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0800" y="5619600"/>
            <a:ext cx="7194000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Voltage Alarm Settings              Frequency Alarm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Harmonics Alarm Settings        Unbalance Alarm Settings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127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249200"/>
            <a:ext cx="3576000" cy="214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1249200"/>
            <a:ext cx="3576000" cy="2145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800" y="3434400"/>
            <a:ext cx="3576000" cy="214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8800" y="3434400"/>
            <a:ext cx="3576000" cy="2145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0800" y="5619600"/>
            <a:ext cx="7194000" cy="646331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PF Alarm Settings                          DI </a:t>
            </a:r>
            <a:r>
              <a:rPr lang="en-US" altLang="zh-CN" sz="1200" dirty="0"/>
              <a:t>Alarm </a:t>
            </a:r>
            <a:r>
              <a:rPr lang="en-US" altLang="zh-CN" sz="1200" dirty="0" smtClean="0"/>
              <a:t>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Temperature Alarm Settings       Phase Reversal &amp; Loss Alarm Settings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9173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Alarm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4800" y="1522800"/>
            <a:ext cx="5970000" cy="3582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327137" y="5248975"/>
            <a:ext cx="5967663" cy="461665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/>
              <a:t>M</a:t>
            </a:r>
            <a:r>
              <a:rPr lang="en-US" altLang="zh-CN" sz="1200" b="1" dirty="0" smtClean="0"/>
              <a:t>easurements: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Dip/Swell Settings</a:t>
            </a:r>
          </a:p>
        </p:txBody>
      </p:sp>
    </p:spTree>
    <p:extLst>
      <p:ext uri="{BB962C8B-B14F-4D97-AF65-F5344CB8AC3E}">
        <p14:creationId xmlns:p14="http://schemas.microsoft.com/office/powerpoint/2010/main" val="2108702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Virtual Meter and Communication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77550" y="4406708"/>
            <a:ext cx="415800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VM </a:t>
            </a:r>
            <a:r>
              <a:rPr lang="en-US" altLang="zh-CN" sz="1200" dirty="0"/>
              <a:t>1 to VM </a:t>
            </a:r>
            <a:r>
              <a:rPr lang="en-US" altLang="zh-CN" sz="1200" dirty="0" smtClean="0"/>
              <a:t>10 </a:t>
            </a:r>
            <a:r>
              <a:rPr lang="en-US" altLang="zh-CN" sz="1200" dirty="0"/>
              <a:t> </a:t>
            </a:r>
            <a:r>
              <a:rPr lang="en-US" altLang="zh-CN" sz="1200" dirty="0" smtClean="0"/>
              <a:t>Virtual</a:t>
            </a:r>
            <a:r>
              <a:rPr lang="en-US" altLang="zh-CN" sz="1200" dirty="0"/>
              <a:t> </a:t>
            </a:r>
            <a:r>
              <a:rPr lang="en-US" altLang="zh-CN" sz="1200" dirty="0" smtClean="0"/>
              <a:t>Meters Settings </a:t>
            </a:r>
          </a:p>
          <a:p>
            <a:endParaRPr lang="en-US" altLang="zh-CN" sz="1200" dirty="0"/>
          </a:p>
          <a:p>
            <a:r>
              <a:rPr lang="en-US" altLang="zh-CN" sz="1200" dirty="0" smtClean="0"/>
              <a:t> </a:t>
            </a:r>
          </a:p>
          <a:p>
            <a:endParaRPr lang="en-US" altLang="zh-CN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629599" y="4406708"/>
            <a:ext cx="415800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P1 </a:t>
            </a:r>
            <a:r>
              <a:rPr lang="en-US" altLang="zh-CN" sz="1200" dirty="0"/>
              <a:t>C</a:t>
            </a:r>
            <a:r>
              <a:rPr lang="en-US" altLang="zh-CN" sz="1200" dirty="0" smtClean="0"/>
              <a:t>ommunication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P2 Communication </a:t>
            </a:r>
            <a:r>
              <a:rPr lang="en-US" altLang="zh-CN" sz="1200" dirty="0"/>
              <a:t>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P3 Communication </a:t>
            </a:r>
            <a:r>
              <a:rPr lang="en-US" altLang="zh-CN" sz="1200" dirty="0"/>
              <a:t>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/>
              <a:t> Extension DI M</a:t>
            </a:r>
            <a:r>
              <a:rPr lang="en-US" altLang="zh-CN" sz="1200" dirty="0" smtClean="0"/>
              <a:t>odule </a:t>
            </a:r>
            <a:r>
              <a:rPr lang="en-US" altLang="zh-CN" sz="1200" dirty="0"/>
              <a:t>Settings</a:t>
            </a:r>
          </a:p>
        </p:txBody>
      </p:sp>
    </p:spTree>
    <p:extLst>
      <p:ext uri="{BB962C8B-B14F-4D97-AF65-F5344CB8AC3E}">
        <p14:creationId xmlns:p14="http://schemas.microsoft.com/office/powerpoint/2010/main" val="262604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Record and Clock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550" y="4406708"/>
            <a:ext cx="4158001" cy="1015663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WFR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Energy </a:t>
            </a:r>
            <a:r>
              <a:rPr lang="en-US" altLang="zh-CN" sz="1200" dirty="0"/>
              <a:t>Log </a:t>
            </a:r>
            <a:r>
              <a:rPr lang="en-US" altLang="zh-CN" sz="1200" dirty="0" smtClean="0"/>
              <a:t>Settings </a:t>
            </a:r>
            <a:endParaRPr lang="en-US" altLang="zh-CN" sz="1200" dirty="0"/>
          </a:p>
          <a:p>
            <a:r>
              <a:rPr lang="en-US" altLang="zh-CN" sz="1200" dirty="0" smtClean="0"/>
              <a:t> </a:t>
            </a:r>
          </a:p>
          <a:p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406708"/>
            <a:ext cx="4158001" cy="1200329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Device Time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SNTP Time Sync Settings</a:t>
            </a:r>
            <a:endParaRPr lang="en-US" altLang="zh-CN" sz="1200" dirty="0"/>
          </a:p>
          <a:p>
            <a:endParaRPr lang="en-US" altLang="zh-CN" sz="1200" dirty="0"/>
          </a:p>
          <a:p>
            <a:r>
              <a:rPr lang="en-US" altLang="zh-CN" sz="1200" dirty="0" smtClean="0"/>
              <a:t> </a:t>
            </a:r>
          </a:p>
          <a:p>
            <a:endParaRPr lang="en-US" altLang="zh-CN" sz="1200" dirty="0"/>
          </a:p>
        </p:txBody>
      </p:sp>
    </p:spTree>
    <p:extLst>
      <p:ext uri="{BB962C8B-B14F-4D97-AF65-F5344CB8AC3E}">
        <p14:creationId xmlns:p14="http://schemas.microsoft.com/office/powerpoint/2010/main" val="1421217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260648"/>
            <a:ext cx="8064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FFFF00"/>
                </a:solidFill>
              </a:rPr>
              <a:t>Setup— Record and Clock Setup</a:t>
            </a:r>
            <a:endParaRPr lang="zh-CN" altLang="en-US" sz="2400" b="1" dirty="0">
              <a:solidFill>
                <a:srgbClr val="FFFF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200" y="1782000"/>
            <a:ext cx="4158000" cy="2494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600" y="1782000"/>
            <a:ext cx="4158000" cy="2494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550" y="4406708"/>
            <a:ext cx="415800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r>
              <a:rPr lang="en-US" altLang="zh-CN" sz="1200" dirty="0" smtClean="0"/>
              <a:t>Device Password Settings </a:t>
            </a:r>
          </a:p>
          <a:p>
            <a:endParaRPr lang="en-US" altLang="zh-CN" sz="1200" dirty="0" smtClean="0"/>
          </a:p>
          <a:p>
            <a:endParaRPr lang="en-US" altLang="zh-CN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4629600" y="4406707"/>
            <a:ext cx="4158001" cy="830997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Measurements: 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HMI Brightness Settings</a:t>
            </a:r>
            <a:endParaRPr lang="en-US" altLang="zh-CN" sz="1200" dirty="0"/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Backlight</a:t>
            </a:r>
            <a:r>
              <a:rPr lang="en-US" altLang="zh-CN" sz="1200" dirty="0"/>
              <a:t> T</a:t>
            </a:r>
            <a:r>
              <a:rPr lang="en-US" altLang="zh-CN" sz="1200" dirty="0" smtClean="0"/>
              <a:t>ime Settings</a:t>
            </a:r>
          </a:p>
          <a:p>
            <a:pPr marL="171450" indent="-171450">
              <a:buFont typeface="Wingdings" panose="05000000000000000000" pitchFamily="2" charset="2"/>
              <a:buChar char="p"/>
            </a:pPr>
            <a:r>
              <a:rPr lang="en-US" altLang="zh-CN" sz="1200" dirty="0" smtClean="0"/>
              <a:t>HMI Communication Settings   </a:t>
            </a:r>
          </a:p>
        </p:txBody>
      </p:sp>
    </p:spTree>
    <p:extLst>
      <p:ext uri="{BB962C8B-B14F-4D97-AF65-F5344CB8AC3E}">
        <p14:creationId xmlns:p14="http://schemas.microsoft.com/office/powerpoint/2010/main" val="131024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2048</TotalTime>
  <Words>1128</Words>
  <Application>Microsoft Office PowerPoint</Application>
  <PresentationFormat>On-screen Show (4:3)</PresentationFormat>
  <Paragraphs>308</Paragraphs>
  <Slides>42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52" baseType="lpstr">
      <vt:lpstr>新細明體</vt:lpstr>
      <vt:lpstr>隶书</vt:lpstr>
      <vt:lpstr>宋体</vt:lpstr>
      <vt:lpstr>Arial</vt:lpstr>
      <vt:lpstr>Calibri</vt:lpstr>
      <vt:lpstr>Calibri Light</vt:lpstr>
      <vt:lpstr>Cambria Math</vt:lpstr>
      <vt:lpstr>Tahoma</vt:lpstr>
      <vt:lpstr>Wingdings</vt:lpstr>
      <vt:lpstr>Office Theme</vt:lpstr>
      <vt:lpstr>PMC-592 HMI's Front Panel Operation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King</dc:creator>
  <cp:lastModifiedBy>ailsa du</cp:lastModifiedBy>
  <cp:revision>131</cp:revision>
  <dcterms:created xsi:type="dcterms:W3CDTF">2016-05-20T01:49:08Z</dcterms:created>
  <dcterms:modified xsi:type="dcterms:W3CDTF">2016-09-29T10:12:10Z</dcterms:modified>
</cp:coreProperties>
</file>