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311" r:id="rId3"/>
    <p:sldId id="261" r:id="rId4"/>
    <p:sldId id="312" r:id="rId5"/>
    <p:sldId id="313" r:id="rId6"/>
    <p:sldId id="314" r:id="rId7"/>
    <p:sldId id="316" r:id="rId8"/>
    <p:sldId id="315" r:id="rId9"/>
    <p:sldId id="317" r:id="rId10"/>
    <p:sldId id="318" r:id="rId11"/>
    <p:sldId id="319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20" r:id="rId24"/>
    <p:sldId id="332" r:id="rId25"/>
    <p:sldId id="333" r:id="rId26"/>
    <p:sldId id="277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F434132-7DFD-4C34-A090-20B3D7E2AF9C}">
          <p14:sldIdLst>
            <p14:sldId id="256"/>
          </p14:sldIdLst>
        </p14:section>
        <p14:section name="Overview" id="{5831FAC4-2146-405D-B289-5179D0B75B7B}">
          <p14:sldIdLst>
            <p14:sldId id="311"/>
          </p14:sldIdLst>
        </p14:section>
        <p14:section name="Status" id="{7D1E9DBE-7A36-4E6E-BD6B-872B48B66C8B}">
          <p14:sldIdLst>
            <p14:sldId id="261"/>
          </p14:sldIdLst>
        </p14:section>
        <p14:section name="Metering" id="{35F0389B-B4B5-4925-A51F-AF8F1E7FACC0}">
          <p14:sldIdLst>
            <p14:sldId id="312"/>
            <p14:sldId id="313"/>
            <p14:sldId id="314"/>
            <p14:sldId id="316"/>
            <p14:sldId id="315"/>
            <p14:sldId id="317"/>
            <p14:sldId id="318"/>
            <p14:sldId id="319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</p14:sldIdLst>
        </p14:section>
        <p14:section name="Alarm Status" id="{E86EA274-C840-49AD-A074-B28646FA1578}">
          <p14:sldIdLst>
            <p14:sldId id="320"/>
            <p14:sldId id="332"/>
            <p14:sldId id="333"/>
          </p14:sldIdLst>
        </p14:section>
        <p14:section name="Event Log" id="{B09C4880-62BD-45F0-9B3C-9027DA183804}">
          <p14:sldIdLst>
            <p14:sldId id="277"/>
            <p14:sldId id="334"/>
          </p14:sldIdLst>
        </p14:section>
        <p14:section name="Setup" id="{32D809F3-F157-4E68-9270-5CBDA5376828}">
          <p14:sldIdLst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</p14:sldIdLst>
        </p14:section>
        <p14:section name="Diagnostics" id="{41E834CF-0CF8-4C05-978C-5767F1672938}">
          <p14:sldIdLst>
            <p14:sldId id="347"/>
            <p14:sldId id="348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8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2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7F810-D21F-40AC-9432-057028B6EAE6}" type="datetimeFigureOut">
              <a:rPr lang="zh-CN" altLang="en-US" smtClean="0"/>
              <a:t>2016/9/29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6EBBB-5EA0-4FC3-82A7-EA977DEC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05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20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1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3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1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1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2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3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3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8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5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18986" y="5614055"/>
            <a:ext cx="2850694" cy="47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defTabSz="9144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2400" dirty="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September </a:t>
            </a:r>
            <a:r>
              <a:rPr lang="en-US" altLang="zh-CN" sz="240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29</a:t>
            </a:r>
            <a:r>
              <a:rPr lang="en-US" altLang="zh-CN" sz="240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, </a:t>
            </a:r>
            <a:r>
              <a:rPr lang="en-US" altLang="zh-CN" sz="240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2016</a:t>
            </a:r>
            <a:endParaRPr lang="zh-CN" altLang="en-US" sz="2400" dirty="0">
              <a:solidFill>
                <a:srgbClr val="00B0F0"/>
              </a:solidFill>
              <a:latin typeface="Calibri" pitchFamily="34" charset="0"/>
              <a:ea typeface="隶书" pitchFamily="49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733180" y="1486462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PMC-592 Web Interface</a:t>
            </a:r>
            <a:endParaRPr lang="zh-CN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00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Overview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9408" y="692654"/>
            <a:ext cx="1297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280160">
              <a:spcBef>
                <a:spcPct val="0"/>
              </a:spcBef>
              <a:defRPr/>
            </a:pPr>
            <a:r>
              <a:rPr lang="en-US" altLang="zh-CN" b="1" dirty="0" smtClean="0"/>
              <a:t>Main Menu</a:t>
            </a:r>
            <a:endParaRPr lang="zh-TW" alt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60274" y="2877611"/>
            <a:ext cx="0" cy="22983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844589" y="2869208"/>
            <a:ext cx="0" cy="2414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62038" y="248184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6 functions</a:t>
            </a:r>
            <a:endParaRPr lang="zh-CN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098251" y="2896959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1. Status</a:t>
            </a:r>
            <a:endParaRPr lang="zh-CN" alt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4549033" y="2869418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2. </a:t>
            </a:r>
            <a:r>
              <a:rPr lang="en-US" altLang="zh-CN" sz="1000" dirty="0" smtClean="0"/>
              <a:t>Metering</a:t>
            </a:r>
            <a:endParaRPr lang="zh-CN" altLang="en-US" sz="1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060274" y="2869208"/>
            <a:ext cx="796341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52767" y="2896916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3. Alarm Status</a:t>
            </a:r>
            <a:endParaRPr lang="zh-CN" altLang="en-US" sz="10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9018821" y="2877611"/>
            <a:ext cx="0" cy="17621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60274" y="4639721"/>
            <a:ext cx="795854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60274" y="4639721"/>
            <a:ext cx="0" cy="24130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916779" y="4639721"/>
            <a:ext cx="0" cy="24141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39762" y="4638827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4</a:t>
            </a:r>
            <a:r>
              <a:rPr lang="en-US" altLang="zh-CN" sz="1000" dirty="0" smtClean="0"/>
              <a:t>. Event Log</a:t>
            </a:r>
            <a:endParaRPr lang="zh-CN" altLang="en-US" sz="1000" dirty="0"/>
          </a:p>
        </p:txBody>
      </p:sp>
      <p:sp>
        <p:nvSpPr>
          <p:cNvPr id="56" name="TextBox 55"/>
          <p:cNvSpPr txBox="1"/>
          <p:nvPr/>
        </p:nvSpPr>
        <p:spPr>
          <a:xfrm>
            <a:off x="4684781" y="4622671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5. Setup</a:t>
            </a:r>
            <a:endParaRPr lang="zh-CN" alt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7969342" y="4656771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6</a:t>
            </a:r>
            <a:r>
              <a:rPr lang="en-US" altLang="zh-CN" sz="1000" dirty="0" smtClean="0"/>
              <a:t>. Diagnostics</a:t>
            </a:r>
            <a:endParaRPr lang="zh-CN" altLang="en-US" sz="1000" dirty="0"/>
          </a:p>
        </p:txBody>
      </p:sp>
      <p:cxnSp>
        <p:nvCxnSpPr>
          <p:cNvPr id="63" name="Straight Connector 62"/>
          <p:cNvCxnSpPr/>
          <p:nvPr/>
        </p:nvCxnSpPr>
        <p:spPr>
          <a:xfrm>
            <a:off x="4531588" y="2730459"/>
            <a:ext cx="0" cy="37068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4605293" y="4649780"/>
            <a:ext cx="0" cy="24130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2653" y="1048153"/>
            <a:ext cx="2157869" cy="1733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7" y="3099464"/>
            <a:ext cx="1797374" cy="1423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830" y="3061409"/>
            <a:ext cx="1576317" cy="14618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503" y="3101380"/>
            <a:ext cx="1687696" cy="14311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868892"/>
            <a:ext cx="1797375" cy="13215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408" y="4894970"/>
            <a:ext cx="1831114" cy="133009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503" y="4864755"/>
            <a:ext cx="1937306" cy="139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93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Status— Global Status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25" y="1427747"/>
            <a:ext cx="6009578" cy="48276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371221" y="2053390"/>
            <a:ext cx="2347664" cy="41549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Enter the IP Address of the PMC-592 in the Address area of your Internet </a:t>
            </a:r>
            <a:r>
              <a:rPr lang="en-US" altLang="zh-CN" sz="1200" dirty="0" smtClean="0"/>
              <a:t>Explorer.</a:t>
            </a:r>
          </a:p>
          <a:p>
            <a:endParaRPr lang="en-US" altLang="zh-CN" sz="1200" dirty="0" smtClean="0"/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Default User Name: user  </a:t>
            </a:r>
          </a:p>
          <a:p>
            <a:r>
              <a:rPr lang="en-US" altLang="zh-CN" sz="1200" dirty="0"/>
              <a:t> </a:t>
            </a:r>
            <a:r>
              <a:rPr lang="en-US" altLang="zh-CN" sz="1200" dirty="0" smtClean="0"/>
              <a:t>        Default Password: 0000</a:t>
            </a:r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 Run Time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Latest Alarm Channel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 Event Logs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 DI Status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 DO Status </a:t>
            </a:r>
          </a:p>
          <a:p>
            <a:endParaRPr lang="en-US" altLang="zh-CN" sz="1200" b="1" dirty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73368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 — Mains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008400" cy="47595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14843" y="1621705"/>
            <a:ext cx="2388526" cy="47089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200" b="1" dirty="0" smtClean="0"/>
              <a:t> </a:t>
            </a:r>
            <a:r>
              <a:rPr lang="en-US" altLang="zh-CN" sz="1200" b="1" dirty="0"/>
              <a:t>Mains I/II </a:t>
            </a:r>
            <a:r>
              <a:rPr lang="en-US" altLang="zh-CN" sz="1200" b="1" dirty="0" smtClean="0"/>
              <a:t>Voltage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Voltage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Frequency</a:t>
            </a:r>
          </a:p>
          <a:p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200" b="1" dirty="0"/>
              <a:t>Mains I/II </a:t>
            </a:r>
            <a:r>
              <a:rPr lang="en-US" altLang="zh-CN" sz="1200" b="1" dirty="0" smtClean="0"/>
              <a:t>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I </a:t>
            </a:r>
            <a:r>
              <a:rPr lang="en-US" altLang="zh-CN" sz="1200" dirty="0"/>
              <a:t>Per Phase and Average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Neutral 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Loading </a:t>
            </a:r>
            <a:endParaRPr lang="en-US" altLang="zh-CN" sz="1200" b="1" dirty="0" smtClean="0"/>
          </a:p>
          <a:p>
            <a:endParaRPr lang="en-US" altLang="zh-CN" sz="1200" b="1" dirty="0" smtClean="0"/>
          </a:p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200" b="1" dirty="0"/>
              <a:t>Mains I/II </a:t>
            </a:r>
            <a:r>
              <a:rPr lang="en-US" altLang="zh-CN" sz="1200" b="1" dirty="0" smtClean="0"/>
              <a:t>Power</a:t>
            </a:r>
            <a:endParaRPr lang="en-US" altLang="zh-CN" sz="1200" b="1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 smtClean="0"/>
              <a:t>kvar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PF</a:t>
            </a:r>
          </a:p>
          <a:p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200" b="1" dirty="0"/>
              <a:t>Mains I/II </a:t>
            </a:r>
            <a:r>
              <a:rPr lang="en-US" altLang="zh-CN" sz="1200" b="1" dirty="0" smtClean="0"/>
              <a:t>Unbalance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altLang="zh-CN" sz="1200" b="1" dirty="0"/>
          </a:p>
          <a:p>
            <a:endParaRPr lang="en-US" altLang="zh-CN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zh-CN" sz="1200" b="1" dirty="0"/>
              <a:t>Mains I/II </a:t>
            </a:r>
            <a:r>
              <a:rPr lang="en-US" altLang="zh-CN" sz="1200" b="1" dirty="0" smtClean="0"/>
              <a:t>RTD1/2 Temperature</a:t>
            </a:r>
            <a:endParaRPr lang="en-US" altLang="zh-CN" sz="1200" b="1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80030" y="3497598"/>
                <a:ext cx="2588119" cy="2438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1000" dirty="0" smtClean="0">
                    <a:solidFill>
                      <a:schemeClr val="tx1"/>
                    </a:solidFill>
                  </a:rPr>
                  <a:t>Ia/</a:t>
                </a:r>
                <a:r>
                  <a:rPr lang="en-US" altLang="zh-CN" sz="1000" dirty="0" err="1" smtClean="0">
                    <a:solidFill>
                      <a:schemeClr val="tx1"/>
                    </a:solidFill>
                  </a:rPr>
                  <a:t>Ib</a:t>
                </a:r>
                <a:r>
                  <a:rPr lang="en-US" altLang="zh-CN" sz="1000" dirty="0" smtClean="0">
                    <a:solidFill>
                      <a:schemeClr val="tx1"/>
                    </a:solidFill>
                  </a:rPr>
                  <a:t>/</a:t>
                </a:r>
                <a:r>
                  <a:rPr lang="en-US" altLang="zh-CN" sz="1000" dirty="0" err="1" smtClean="0">
                    <a:solidFill>
                      <a:schemeClr val="tx1"/>
                    </a:solidFill>
                  </a:rPr>
                  <a:t>Ic</a:t>
                </a:r>
                <a14:m>
                  <m:oMath xmlns:m="http://schemas.openxmlformats.org/officeDocument/2006/math">
                    <m:r>
                      <a:rPr lang="en-US" altLang="zh-CN" sz="1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% </m:t>
                    </m:r>
                    <m:r>
                      <m:rPr>
                        <m:sty m:val="p"/>
                      </m:rPr>
                      <a:rPr lang="en-US" altLang="zh-CN" sz="1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Loading</m:t>
                    </m:r>
                    <m:r>
                      <a:rPr lang="en-US" altLang="zh-CN" sz="1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Ia</m:t>
                        </m:r>
                        <m: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Ib</m:t>
                        </m:r>
                        <m: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Breake</m:t>
                        </m:r>
                        <m:sSup>
                          <m:sSupPr>
                            <m:ctrlPr>
                              <a:rPr lang="en-US" altLang="zh-CN" sz="1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altLang="zh-CN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Rated</m:t>
                        </m:r>
                        <m: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Capacity</m:t>
                        </m:r>
                      </m:den>
                    </m:f>
                  </m:oMath>
                </a14:m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030" y="3497598"/>
                <a:ext cx="2588119" cy="243849"/>
              </a:xfrm>
              <a:prstGeom prst="rect">
                <a:avLst/>
              </a:prstGeom>
              <a:blipFill rotWithShape="0">
                <a:blip r:embed="rId3"/>
                <a:stretch>
                  <a:fillRect l="-3066" b="-1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1693" y="5114868"/>
            <a:ext cx="2592307" cy="3168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27220" y="1925053"/>
            <a:ext cx="449180" cy="2887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310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</a:t>
            </a:r>
            <a:r>
              <a:rPr lang="en-US" altLang="zh-CN" sz="2400" b="1" dirty="0">
                <a:solidFill>
                  <a:srgbClr val="FFFF00"/>
                </a:solidFill>
              </a:rPr>
              <a:t>T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ime 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12684" cy="290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3998416" cy="290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200" y="4820651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SM42 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Loading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err="1" smtClean="0"/>
              <a:t>kvar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PF</a:t>
            </a:r>
            <a:endParaRPr lang="en-US" altLang="zh-CN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29600" y="4820651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Loading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err="1" smtClean="0"/>
              <a:t>kvar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PF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13922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 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07539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3993652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0651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 SM1 to SM42 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Loading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SM1 to SM42 </a:t>
            </a:r>
            <a:r>
              <a:rPr lang="en-US" altLang="zh-CN" sz="1200" dirty="0" err="1" smtClean="0"/>
              <a:t>kvar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PF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820650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smtClean="0"/>
              <a:t>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smtClean="0"/>
              <a:t>Loading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err="1" smtClean="0"/>
              <a:t>kvar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smtClean="0"/>
              <a:t>PF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120419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23420" y="1581601"/>
            <a:ext cx="1497433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</a:p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VM1 to VM10 kW</a:t>
            </a:r>
          </a:p>
          <a:p>
            <a:endParaRPr lang="en-US" altLang="zh-CN" sz="1200" b="1" dirty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 — Virtual Meter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65679" cy="4827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0000" y="2084662"/>
            <a:ext cx="761846" cy="1887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21945" y="1990284"/>
            <a:ext cx="567501" cy="18246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258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23420" y="1581600"/>
            <a:ext cx="173984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</a:p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 I/II </a:t>
            </a:r>
            <a:r>
              <a:rPr lang="en-US" altLang="zh-CN" sz="1200" dirty="0" smtClean="0"/>
              <a:t>kWh Imp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 I/II </a:t>
            </a:r>
            <a:r>
              <a:rPr lang="en-US" altLang="zh-CN" sz="1200" dirty="0" smtClean="0"/>
              <a:t>kWh </a:t>
            </a:r>
            <a:r>
              <a:rPr lang="en-US" altLang="zh-CN" sz="1200" dirty="0" err="1" smtClean="0"/>
              <a:t>Exp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 I/II </a:t>
            </a:r>
            <a:r>
              <a:rPr lang="en-US" altLang="zh-CN" sz="1200" dirty="0" err="1" smtClean="0"/>
              <a:t>kvarh</a:t>
            </a:r>
            <a:r>
              <a:rPr lang="en-US" altLang="zh-CN" sz="1200" dirty="0" smtClean="0"/>
              <a:t> Imp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 I/II </a:t>
            </a:r>
            <a:r>
              <a:rPr lang="en-US" altLang="zh-CN" sz="1200" dirty="0" err="1"/>
              <a:t>kvarh</a:t>
            </a:r>
            <a:r>
              <a:rPr lang="en-US" altLang="zh-CN" sz="1200" dirty="0"/>
              <a:t> </a:t>
            </a:r>
            <a:r>
              <a:rPr lang="en-US" altLang="zh-CN" sz="1200" dirty="0" err="1" smtClean="0"/>
              <a:t>Exp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 I/II </a:t>
            </a:r>
            <a:r>
              <a:rPr lang="en-US" altLang="zh-CN" sz="1200" dirty="0" err="1" smtClean="0"/>
              <a:t>kVAh</a:t>
            </a:r>
            <a:r>
              <a:rPr lang="en-US" altLang="zh-CN" sz="1200" dirty="0" smtClean="0"/>
              <a:t> Total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Reset:</a:t>
            </a:r>
          </a:p>
          <a:p>
            <a:r>
              <a:rPr lang="en-US" altLang="zh-CN" sz="1200" dirty="0"/>
              <a:t>Click the broom icon of </a:t>
            </a:r>
            <a:r>
              <a:rPr lang="en-US" altLang="zh-CN" sz="1200" b="1" dirty="0"/>
              <a:t>Reset All </a:t>
            </a:r>
            <a:r>
              <a:rPr lang="en-US" altLang="zh-CN" sz="1200" dirty="0" smtClean="0"/>
              <a:t>can clear all </a:t>
            </a:r>
            <a:r>
              <a:rPr lang="en-US" altLang="zh-CN" sz="1200" dirty="0"/>
              <a:t>energy </a:t>
            </a:r>
            <a:r>
              <a:rPr lang="en-US" altLang="zh-CN" sz="1200" dirty="0" smtClean="0"/>
              <a:t>measurements.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b="1" dirty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45856" cy="482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Energy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Mains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0000" y="2294021"/>
            <a:ext cx="997326" cy="1764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53578" y="1983995"/>
            <a:ext cx="533945" cy="18875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240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Energy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08740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06341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0651"/>
            <a:ext cx="4012684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</a:t>
            </a:r>
            <a:r>
              <a:rPr lang="en-US" altLang="zh-CN" sz="1200" dirty="0"/>
              <a:t>kWh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SM42 </a:t>
            </a:r>
            <a:r>
              <a:rPr lang="en-US" altLang="zh-CN" sz="1200" dirty="0" err="1" smtClean="0"/>
              <a:t>kvarh</a:t>
            </a:r>
            <a:r>
              <a:rPr lang="en-US" altLang="zh-CN" sz="1200" dirty="0" smtClean="0"/>
              <a:t> 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820651"/>
            <a:ext cx="4012684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kWh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 err="1"/>
              <a:t>kvarh</a:t>
            </a:r>
            <a:r>
              <a:rPr lang="en-US" altLang="zh-CN" sz="1200" dirty="0"/>
              <a:t>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 err="1"/>
              <a:t>kVAh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649382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Energy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01976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07539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0651"/>
            <a:ext cx="4012684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</a:t>
            </a:r>
            <a:r>
              <a:rPr lang="en-US" altLang="zh-CN" sz="1200" dirty="0"/>
              <a:t>kWh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SM42 </a:t>
            </a:r>
            <a:r>
              <a:rPr lang="en-US" altLang="zh-CN" sz="1200" dirty="0" err="1" smtClean="0"/>
              <a:t>kvarh</a:t>
            </a:r>
            <a:r>
              <a:rPr lang="en-US" altLang="zh-CN" sz="1200" dirty="0" smtClean="0"/>
              <a:t> 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820651"/>
            <a:ext cx="4012684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SM28 </a:t>
            </a:r>
            <a:r>
              <a:rPr lang="en-US" altLang="zh-CN" sz="1200" dirty="0"/>
              <a:t>kWh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SM28 </a:t>
            </a:r>
            <a:r>
              <a:rPr lang="en-US" altLang="zh-CN" sz="1200" dirty="0" err="1"/>
              <a:t>kvarh</a:t>
            </a:r>
            <a:r>
              <a:rPr lang="en-US" altLang="zh-CN" sz="1200" dirty="0"/>
              <a:t>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SM28 </a:t>
            </a:r>
            <a:r>
              <a:rPr lang="en-US" altLang="zh-CN" sz="1200" dirty="0" err="1"/>
              <a:t>kVAh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43134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Energy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Virtual Meter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23420" y="1581601"/>
            <a:ext cx="177994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</a:p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VM1 to VM10 </a:t>
            </a:r>
            <a:r>
              <a:rPr lang="en-US" altLang="zh-CN" sz="1200" dirty="0" smtClean="0"/>
              <a:t>kWh</a:t>
            </a:r>
            <a:endParaRPr lang="en-US" altLang="zh-CN" sz="1200" dirty="0"/>
          </a:p>
          <a:p>
            <a:endParaRPr lang="en-US" altLang="zh-CN" sz="1200" b="1" dirty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62405" cy="48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1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Demand — Mains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580698" cy="482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9463" y="1429200"/>
            <a:ext cx="1779948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1200" b="1" dirty="0" smtClean="0"/>
          </a:p>
          <a:p>
            <a:r>
              <a:rPr lang="en-US" altLang="zh-CN" sz="1200" b="1" dirty="0" smtClean="0"/>
              <a:t>Demand Type:</a:t>
            </a:r>
          </a:p>
          <a:p>
            <a:r>
              <a:rPr lang="en-US" altLang="zh-CN" sz="1200" dirty="0" smtClean="0"/>
              <a:t>Click the drop-down </a:t>
            </a:r>
            <a:r>
              <a:rPr lang="en-US" altLang="zh-CN" sz="1200" dirty="0"/>
              <a:t>button to choose the </a:t>
            </a:r>
            <a:r>
              <a:rPr lang="en-US" altLang="zh-CN" sz="1200" dirty="0" smtClean="0"/>
              <a:t>Demand </a:t>
            </a:r>
            <a:r>
              <a:rPr lang="en-US" altLang="zh-CN" sz="1200" dirty="0"/>
              <a:t>t</a:t>
            </a:r>
            <a:r>
              <a:rPr lang="en-US" altLang="zh-CN" sz="1200" dirty="0" smtClean="0"/>
              <a:t>ype </a:t>
            </a:r>
            <a:r>
              <a:rPr lang="en-US" altLang="zh-CN" sz="1200" dirty="0"/>
              <a:t>you want to </a:t>
            </a:r>
            <a:r>
              <a:rPr lang="en-US" altLang="zh-CN" sz="1200" dirty="0" smtClean="0"/>
              <a:t>view.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Present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Historical Max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 Demand </a:t>
            </a:r>
            <a:r>
              <a:rPr lang="en-US" altLang="zh-CN" sz="1200" dirty="0"/>
              <a:t>of This </a:t>
            </a:r>
            <a:r>
              <a:rPr lang="en-US" altLang="zh-CN" sz="1200" dirty="0" smtClean="0"/>
              <a:t>Month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 </a:t>
            </a:r>
            <a:r>
              <a:rPr lang="en-US" altLang="zh-CN" sz="1200" dirty="0"/>
              <a:t>Demand of Last </a:t>
            </a:r>
            <a:r>
              <a:rPr lang="en-US" altLang="zh-CN" sz="1200" dirty="0" smtClean="0"/>
              <a:t>Month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  <a:endParaRPr lang="en-US" altLang="zh-CN" sz="1200" b="1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err="1" smtClean="0"/>
              <a:t>Ia</a:t>
            </a:r>
            <a:r>
              <a:rPr lang="en-US" altLang="zh-CN" sz="1200" dirty="0" smtClean="0"/>
              <a:t>/</a:t>
            </a:r>
            <a:r>
              <a:rPr lang="en-US" altLang="zh-CN" sz="1200" dirty="0" err="1" smtClean="0"/>
              <a:t>Ib</a:t>
            </a:r>
            <a:r>
              <a:rPr lang="en-US" altLang="zh-CN" sz="1200" dirty="0" smtClean="0"/>
              <a:t>/</a:t>
            </a:r>
            <a:r>
              <a:rPr lang="en-US" altLang="zh-CN" sz="1200" dirty="0" err="1" smtClean="0"/>
              <a:t>Ic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err="1" smtClean="0"/>
              <a:t>kvar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812758" y="1716505"/>
            <a:ext cx="1235242" cy="7459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773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Demand 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21927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21927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0651"/>
            <a:ext cx="4012684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Current Demand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</a:t>
            </a:r>
            <a:r>
              <a:rPr lang="en-US" altLang="zh-CN" sz="1200" dirty="0" smtClean="0"/>
              <a:t>SM42 kW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SM42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kVA Demand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820651"/>
            <a:ext cx="4012684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Current Demand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kW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 err="1"/>
              <a:t>kvar</a:t>
            </a:r>
            <a:r>
              <a:rPr lang="en-US" altLang="zh-CN" sz="1200" dirty="0"/>
              <a:t>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</a:t>
            </a:r>
            <a:r>
              <a:rPr lang="en-US" altLang="zh-CN" sz="1200" dirty="0" smtClean="0"/>
              <a:t>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kVA Demand</a:t>
            </a:r>
          </a:p>
        </p:txBody>
      </p:sp>
    </p:spTree>
    <p:extLst>
      <p:ext uri="{BB962C8B-B14F-4D97-AF65-F5344CB8AC3E}">
        <p14:creationId xmlns:p14="http://schemas.microsoft.com/office/powerpoint/2010/main" val="1220829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Demand 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13125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17521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0651"/>
            <a:ext cx="4012684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Current Demand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kW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kVA Demand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820650"/>
            <a:ext cx="4012684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Current Demand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kW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kVA Demand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665641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Demand — Temperature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81524" cy="482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9463" y="1429200"/>
            <a:ext cx="177994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1200" b="1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6951524" y="1733998"/>
            <a:ext cx="214089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zh-CN" sz="1200" dirty="0"/>
          </a:p>
          <a:p>
            <a:r>
              <a:rPr lang="en-US" altLang="zh-CN" sz="1200" b="1" dirty="0"/>
              <a:t>Measurements</a:t>
            </a:r>
            <a:r>
              <a:rPr lang="en-US" altLang="zh-CN" sz="1200" b="1" dirty="0" smtClean="0"/>
              <a:t>:</a:t>
            </a:r>
            <a:endParaRPr lang="en-US" altLang="zh-CN" sz="1200" b="1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 </a:t>
            </a:r>
            <a:r>
              <a:rPr lang="en-US" altLang="zh-CN" sz="1200" dirty="0" smtClean="0"/>
              <a:t>RTD1/RTD2 Temperature Demand</a:t>
            </a:r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620390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Harmonics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Mains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9840" y="1717956"/>
            <a:ext cx="1992156" cy="249299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Current 2</a:t>
            </a:r>
            <a:r>
              <a:rPr lang="en-US" altLang="zh-CN" sz="1200" baseline="30000" dirty="0"/>
              <a:t>nd</a:t>
            </a:r>
            <a:r>
              <a:rPr lang="en-US" altLang="zh-CN" sz="1200" dirty="0"/>
              <a:t> to </a:t>
            </a:r>
            <a:r>
              <a:rPr lang="x-none" altLang="zh-CN" sz="1200" dirty="0"/>
              <a:t>31</a:t>
            </a:r>
            <a:r>
              <a:rPr lang="en-US" altLang="zh-CN" sz="1200" baseline="30000" dirty="0" err="1"/>
              <a:t>st</a:t>
            </a:r>
            <a:r>
              <a:rPr lang="en-US" altLang="zh-CN" sz="1200" dirty="0"/>
              <a:t> Harmonic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Voltage </a:t>
            </a:r>
            <a:r>
              <a:rPr lang="en-US" altLang="zh-CN" sz="1200" dirty="0"/>
              <a:t>2</a:t>
            </a:r>
            <a:r>
              <a:rPr lang="en-US" altLang="zh-CN" sz="1200" baseline="30000" dirty="0"/>
              <a:t>nd</a:t>
            </a:r>
            <a:r>
              <a:rPr lang="en-US" altLang="zh-CN" sz="1200" dirty="0"/>
              <a:t> to </a:t>
            </a:r>
            <a:r>
              <a:rPr lang="x-none" altLang="zh-CN" sz="1200" dirty="0"/>
              <a:t>31</a:t>
            </a:r>
            <a:r>
              <a:rPr lang="en-US" altLang="zh-CN" sz="1200" baseline="30000" dirty="0" err="1"/>
              <a:t>st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Harmonic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</a:t>
            </a:r>
            <a:r>
              <a:rPr lang="en-US" altLang="zh-CN" sz="1200" dirty="0" smtClean="0"/>
              <a:t> Current THD/TOHD/TEHD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 Voltage THD/TOHD/TEHD</a:t>
            </a:r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579840" cy="48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43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Harmonics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45172" cy="482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0262" y="1733999"/>
            <a:ext cx="2037486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Current THD</a:t>
            </a:r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915182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Max/Min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Mains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5481969" cy="482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5230" y="1488509"/>
            <a:ext cx="2718319" cy="45851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Max/Min </a:t>
            </a:r>
            <a:r>
              <a:rPr lang="en-US" altLang="zh-CN" sz="1200" b="1" dirty="0" smtClean="0"/>
              <a:t>Type:</a:t>
            </a:r>
            <a:endParaRPr lang="en-US" altLang="zh-CN" sz="1200" dirty="0" smtClean="0"/>
          </a:p>
          <a:p>
            <a:r>
              <a:rPr lang="en-US" altLang="zh-CN" sz="1200" dirty="0" smtClean="0"/>
              <a:t>Click </a:t>
            </a:r>
            <a:r>
              <a:rPr lang="en-US" altLang="zh-CN" sz="1200" dirty="0"/>
              <a:t>the drop-down button to choose the max/min type you want to </a:t>
            </a:r>
            <a:r>
              <a:rPr lang="en-US" altLang="zh-CN" sz="1200" dirty="0" smtClean="0"/>
              <a:t>view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Historical Max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Historical 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 </a:t>
            </a:r>
            <a:r>
              <a:rPr lang="en-US" altLang="zh-CN" sz="1200" dirty="0"/>
              <a:t>of This </a:t>
            </a:r>
            <a:r>
              <a:rPr lang="en-US" altLang="zh-CN" sz="1200" dirty="0" smtClean="0"/>
              <a:t>Month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of </a:t>
            </a:r>
            <a:r>
              <a:rPr lang="en-US" altLang="zh-CN" sz="1200" dirty="0"/>
              <a:t>Last </a:t>
            </a:r>
            <a:r>
              <a:rPr lang="en-US" altLang="zh-CN" sz="1200" dirty="0" smtClean="0"/>
              <a:t>Month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Min </a:t>
            </a:r>
            <a:r>
              <a:rPr lang="en-US" altLang="zh-CN" sz="1200" dirty="0"/>
              <a:t>of This </a:t>
            </a:r>
            <a:r>
              <a:rPr lang="en-US" altLang="zh-CN" sz="1200" dirty="0" smtClean="0"/>
              <a:t>Month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Min </a:t>
            </a:r>
            <a:r>
              <a:rPr lang="en-US" altLang="zh-CN" sz="1200" dirty="0"/>
              <a:t>of Last Month.</a:t>
            </a:r>
          </a:p>
          <a:p>
            <a:endParaRPr lang="en-US" altLang="zh-CN" sz="1200" b="1" dirty="0" smtClean="0"/>
          </a:p>
          <a:p>
            <a:r>
              <a:rPr lang="en-US" altLang="zh-CN" sz="1200" b="1" dirty="0" smtClean="0"/>
              <a:t>Measurements:</a:t>
            </a:r>
            <a:endParaRPr lang="en-US" altLang="zh-CN" sz="1200" b="1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Voltage </a:t>
            </a:r>
            <a:r>
              <a:rPr lang="en-US" altLang="zh-CN" sz="1200" dirty="0"/>
              <a:t>Max/Min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Current </a:t>
            </a:r>
            <a:r>
              <a:rPr lang="en-US" altLang="zh-CN" sz="1200" dirty="0"/>
              <a:t>Max/Min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Power </a:t>
            </a:r>
            <a:r>
              <a:rPr lang="en-US" altLang="zh-CN" sz="1200" dirty="0"/>
              <a:t>Max/Min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Power Voltage Unbalance</a:t>
            </a:r>
            <a:r>
              <a:rPr lang="en-US" altLang="zh-CN" sz="1200" dirty="0"/>
              <a:t> Max/Min</a:t>
            </a:r>
            <a:r>
              <a:rPr lang="en-US" altLang="zh-CN" sz="1200" dirty="0" smtClean="0"/>
              <a:t> 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Current Unbalance</a:t>
            </a:r>
            <a:r>
              <a:rPr lang="en-US" altLang="zh-CN" sz="1200" dirty="0"/>
              <a:t> Max/Min</a:t>
            </a:r>
            <a:r>
              <a:rPr lang="en-US" altLang="zh-CN" sz="1200" dirty="0" smtClean="0"/>
              <a:t>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RTD1/RTD2 </a:t>
            </a:r>
            <a:r>
              <a:rPr lang="en-US" altLang="zh-CN" sz="1200" dirty="0"/>
              <a:t>Max/Min</a:t>
            </a:r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96689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Max/Min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21927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20707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9040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Current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Loading </a:t>
            </a:r>
            <a:r>
              <a:rPr lang="en-US" altLang="zh-CN" sz="1200" dirty="0"/>
              <a:t>Max/Min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kW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kVA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SM42 </a:t>
            </a:r>
            <a:r>
              <a:rPr lang="en-US" altLang="zh-CN" sz="1200" dirty="0" smtClean="0"/>
              <a:t>PF </a:t>
            </a:r>
            <a:r>
              <a:rPr lang="en-US" altLang="zh-CN" sz="1200" dirty="0"/>
              <a:t>Max/Min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7623" y="4829039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SM43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Current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Loading </a:t>
            </a:r>
            <a:r>
              <a:rPr lang="en-US" altLang="zh-CN" sz="1200" dirty="0"/>
              <a:t>Max/Min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kW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kVA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SM43 to SM84 </a:t>
            </a:r>
            <a:r>
              <a:rPr lang="en-US" altLang="zh-CN" sz="1200" dirty="0" smtClean="0"/>
              <a:t>PF </a:t>
            </a:r>
            <a:r>
              <a:rPr lang="en-US" altLang="zh-CN" sz="1200" dirty="0"/>
              <a:t>Max/Min </a:t>
            </a:r>
          </a:p>
        </p:txBody>
      </p:sp>
    </p:spTree>
    <p:extLst>
      <p:ext uri="{BB962C8B-B14F-4D97-AF65-F5344CB8AC3E}">
        <p14:creationId xmlns:p14="http://schemas.microsoft.com/office/powerpoint/2010/main" val="798730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Max/Min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Branches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20707" cy="290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17521" cy="290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200" y="4829040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Current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Loading 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kW </a:t>
            </a:r>
            <a:r>
              <a:rPr lang="en-US" altLang="zh-CN" sz="1200" dirty="0"/>
              <a:t>Max/Min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kVA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PF </a:t>
            </a:r>
            <a:r>
              <a:rPr lang="en-US" altLang="zh-CN" sz="1200" dirty="0"/>
              <a:t>Max/Min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4437" y="4829040"/>
            <a:ext cx="4012684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Current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Loading </a:t>
            </a:r>
            <a:r>
              <a:rPr lang="en-US" altLang="zh-CN" sz="1200" dirty="0"/>
              <a:t>Max/Min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kW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kVA </a:t>
            </a:r>
            <a:r>
              <a:rPr lang="en-US" altLang="zh-CN" sz="1200" dirty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SM28 PF </a:t>
            </a:r>
            <a:r>
              <a:rPr lang="en-US" altLang="zh-CN" sz="1200" dirty="0"/>
              <a:t>Max/Min</a:t>
            </a:r>
          </a:p>
        </p:txBody>
      </p:sp>
    </p:spTree>
    <p:extLst>
      <p:ext uri="{BB962C8B-B14F-4D97-AF65-F5344CB8AC3E}">
        <p14:creationId xmlns:p14="http://schemas.microsoft.com/office/powerpoint/2010/main" val="2092483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Max/Min</a:t>
            </a:r>
            <a:r>
              <a:rPr lang="en-US" altLang="zh-CN" sz="2400" b="1" dirty="0">
                <a:solidFill>
                  <a:srgbClr val="FFFF00"/>
                </a:solidFill>
              </a:rPr>
              <a:t>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PQ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028305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015548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829040"/>
            <a:ext cx="4012684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</a:t>
            </a:r>
            <a:r>
              <a:rPr lang="en-US" altLang="zh-CN" sz="1200" dirty="0" smtClean="0"/>
              <a:t>ains-I/II Voltage </a:t>
            </a:r>
            <a:r>
              <a:rPr lang="en-US" altLang="zh-CN" sz="1200" dirty="0"/>
              <a:t>THD/TOHD/TEHD </a:t>
            </a:r>
            <a:r>
              <a:rPr lang="en-US" altLang="zh-CN" sz="1200" dirty="0" smtClean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Current THD/TOHD/TEHD Max/Min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32464" y="4829039"/>
            <a:ext cx="4012684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THD </a:t>
            </a:r>
            <a:r>
              <a:rPr lang="en-US" altLang="zh-CN" sz="1200" dirty="0" smtClean="0"/>
              <a:t>Max/Min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671724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Metering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I/O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5928631" cy="482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17293" y="1597620"/>
            <a:ext cx="219820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DI Status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DO Status</a:t>
            </a:r>
          </a:p>
          <a:p>
            <a:endParaRPr lang="en-US" altLang="zh-CN" sz="1200" dirty="0" smtClean="0"/>
          </a:p>
          <a:p>
            <a:endParaRPr lang="en-US" altLang="zh-CN" sz="1200" dirty="0"/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514757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Alarm Status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Instantaneous Alarm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7410"/>
            <a:ext cx="3430266" cy="2908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1735" y="4516477"/>
            <a:ext cx="3515731" cy="17543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Global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V</a:t>
            </a:r>
            <a:r>
              <a:rPr lang="en-US" altLang="zh-CN" sz="1200" dirty="0" smtClean="0"/>
              <a:t>oltage Alarm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Current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P</a:t>
            </a:r>
            <a:r>
              <a:rPr lang="en-US" altLang="zh-CN" sz="1200" dirty="0" smtClean="0"/>
              <a:t>ower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Harmonics Alarm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Unbalance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DI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Temperature A</a:t>
            </a:r>
            <a:r>
              <a:rPr lang="en-US" altLang="zh-CN" sz="1200" dirty="0" smtClean="0"/>
              <a:t>larm</a:t>
            </a:r>
            <a:endParaRPr lang="en-US" altLang="zh-CN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7410"/>
            <a:ext cx="4011919" cy="290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29600" y="4516477"/>
            <a:ext cx="4011919" cy="17543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Alarm </a:t>
            </a:r>
            <a:r>
              <a:rPr lang="en-US" altLang="zh-CN" sz="1200" dirty="0" smtClean="0"/>
              <a:t>Status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402783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Alarm Status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Latched Alarm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3430753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20707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735" y="4516477"/>
            <a:ext cx="3515731" cy="17543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Global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V</a:t>
            </a:r>
            <a:r>
              <a:rPr lang="en-US" altLang="zh-CN" sz="1200" dirty="0" smtClean="0"/>
              <a:t>oltage Alarm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Current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P</a:t>
            </a:r>
            <a:r>
              <a:rPr lang="en-US" altLang="zh-CN" sz="1200" dirty="0" smtClean="0"/>
              <a:t>ower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Harmonics Alarm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Unbalance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DI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Temperature A</a:t>
            </a:r>
            <a:r>
              <a:rPr lang="en-US" altLang="zh-CN" sz="1200" dirty="0" smtClean="0"/>
              <a:t>larm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516477"/>
            <a:ext cx="4011919" cy="17543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Alarm </a:t>
            </a:r>
            <a:r>
              <a:rPr lang="en-US" altLang="zh-CN" sz="1200" dirty="0" smtClean="0"/>
              <a:t>Status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987655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Alarm Status </a:t>
            </a:r>
            <a:r>
              <a:rPr lang="en-US" altLang="zh-CN" sz="2400" b="1" dirty="0">
                <a:solidFill>
                  <a:srgbClr val="FFFF00"/>
                </a:solidFill>
              </a:rPr>
              <a:t>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Alarm Count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20707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32727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540540"/>
            <a:ext cx="4020707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All Mains </a:t>
            </a:r>
            <a:r>
              <a:rPr lang="en-US" altLang="zh-CN" sz="1200" dirty="0"/>
              <a:t>A</a:t>
            </a:r>
            <a:r>
              <a:rPr lang="en-US" altLang="zh-CN" sz="1200" dirty="0" smtClean="0"/>
              <a:t>larm Count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C</a:t>
            </a:r>
            <a:r>
              <a:rPr lang="en-US" altLang="zh-CN" sz="1200" dirty="0" smtClean="0"/>
              <a:t>lear </a:t>
            </a:r>
            <a:r>
              <a:rPr lang="en-US" altLang="zh-CN" sz="1200" dirty="0"/>
              <a:t>the count to zero by click the </a:t>
            </a:r>
            <a:r>
              <a:rPr lang="en-US" altLang="zh-CN" sz="1200" dirty="0" smtClean="0"/>
              <a:t>erase icon </a:t>
            </a:r>
            <a:r>
              <a:rPr lang="en-US" altLang="zh-CN" sz="1200" dirty="0"/>
              <a:t>after every </a:t>
            </a:r>
            <a:r>
              <a:rPr lang="en-US" altLang="zh-CN" sz="1200" dirty="0" smtClean="0"/>
              <a:t>Alarm Count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41620" y="4540540"/>
            <a:ext cx="4020707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Alarm C</a:t>
            </a:r>
            <a:r>
              <a:rPr lang="en-US" altLang="zh-CN" sz="1200" dirty="0" smtClean="0"/>
              <a:t>ount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Clear </a:t>
            </a:r>
            <a:r>
              <a:rPr lang="en-US" altLang="zh-CN" sz="1200" dirty="0"/>
              <a:t>the count to zero by click the erase icon after every Alarm Count</a:t>
            </a:r>
          </a:p>
        </p:txBody>
      </p:sp>
    </p:spTree>
    <p:extLst>
      <p:ext uri="{BB962C8B-B14F-4D97-AF65-F5344CB8AC3E}">
        <p14:creationId xmlns:p14="http://schemas.microsoft.com/office/powerpoint/2010/main" val="2925652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Event Log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SOE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01263"/>
            <a:ext cx="3955968" cy="290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3198121"/>
            <a:ext cx="4654890" cy="1096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501263"/>
            <a:ext cx="4593871" cy="14946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7200" y="4493132"/>
            <a:ext cx="8805674" cy="19389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Six Types of SOE: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All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DO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Operation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Self-Check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b="1" dirty="0"/>
          </a:p>
          <a:p>
            <a:endParaRPr lang="en-US" altLang="zh-CN" sz="1200" b="1" dirty="0" smtClean="0"/>
          </a:p>
          <a:p>
            <a:endParaRPr lang="en-US" altLang="zh-CN" sz="12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402779" y="4477177"/>
            <a:ext cx="4719916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Channel of Alarm SOE: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</a:t>
            </a:r>
            <a:r>
              <a:rPr lang="en-US" altLang="zh-CN" sz="1200" dirty="0" smtClean="0"/>
              <a:t>ains-I/II Power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fr-FR" altLang="zh-CN" sz="1200" dirty="0"/>
              <a:t>M</a:t>
            </a:r>
            <a:r>
              <a:rPr lang="fr-FR" altLang="zh-CN" sz="1200" dirty="0" smtClean="0"/>
              <a:t>ains-I/II Voltage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fr-FR" altLang="zh-CN" sz="1200" dirty="0" smtClean="0"/>
              <a:t>Mains-I/II </a:t>
            </a:r>
            <a:r>
              <a:rPr lang="en-US" altLang="zh-CN" sz="1200" dirty="0"/>
              <a:t>Current 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fr-FR" altLang="zh-CN" sz="1200" dirty="0" smtClean="0"/>
              <a:t>Mains-I/II </a:t>
            </a:r>
            <a:r>
              <a:rPr lang="fr-FR" altLang="zh-CN" sz="1200" dirty="0"/>
              <a:t>V</a:t>
            </a:r>
            <a:r>
              <a:rPr lang="fr-FR" altLang="zh-CN" sz="1200" dirty="0" smtClean="0"/>
              <a:t>oltage </a:t>
            </a:r>
            <a:r>
              <a:rPr lang="fr-FR" altLang="zh-CN" sz="1200" dirty="0" err="1" smtClean="0"/>
              <a:t>Unbalance</a:t>
            </a:r>
            <a:r>
              <a:rPr lang="fr-FR" altLang="zh-CN" sz="1200" dirty="0" smtClean="0"/>
              <a:t>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fr-FR" altLang="zh-CN" sz="1200" dirty="0" smtClean="0"/>
              <a:t>Mains-I/II </a:t>
            </a:r>
            <a:r>
              <a:rPr lang="en-US" altLang="zh-CN" sz="1200" dirty="0"/>
              <a:t>Current</a:t>
            </a:r>
            <a:r>
              <a:rPr lang="fr-FR" altLang="zh-CN" sz="1200" dirty="0" smtClean="0"/>
              <a:t> </a:t>
            </a:r>
            <a:r>
              <a:rPr lang="fr-FR" altLang="zh-CN" sz="1200" dirty="0" err="1" smtClean="0"/>
              <a:t>Unbalance</a:t>
            </a:r>
            <a:endParaRPr lang="fr-FR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Frequency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RTD1/RTD2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DI1/DI2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SM1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SM84 Current</a:t>
            </a:r>
            <a:endParaRPr lang="en-US" altLang="zh-CN" sz="12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013521" y="4496515"/>
            <a:ext cx="372347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You </a:t>
            </a:r>
            <a:r>
              <a:rPr lang="en-US" altLang="zh-CN" sz="1200" dirty="0" smtClean="0"/>
              <a:t>can </a:t>
            </a:r>
            <a:r>
              <a:rPr lang="en-US" altLang="zh-CN" sz="1200" dirty="0"/>
              <a:t>quickly find the SOE you want to check by set the </a:t>
            </a:r>
            <a:r>
              <a:rPr lang="en-US" altLang="zh-CN" sz="1200" b="1" dirty="0"/>
              <a:t>Start Time </a:t>
            </a:r>
            <a:r>
              <a:rPr lang="en-US" altLang="zh-CN" sz="1200" b="1" dirty="0" smtClean="0"/>
              <a:t>and End </a:t>
            </a:r>
            <a:r>
              <a:rPr lang="en-US" altLang="zh-CN" sz="1200" b="1" dirty="0"/>
              <a:t>Time </a:t>
            </a:r>
            <a:r>
              <a:rPr lang="en-US" altLang="zh-CN" sz="1200" dirty="0"/>
              <a:t>in the red rectangle area of the </a:t>
            </a:r>
            <a:r>
              <a:rPr lang="en-US" altLang="zh-CN" sz="1200" dirty="0" smtClean="0"/>
              <a:t>above </a:t>
            </a:r>
            <a:r>
              <a:rPr lang="en-US" altLang="zh-CN" sz="1200" dirty="0"/>
              <a:t>picture.</a:t>
            </a:r>
          </a:p>
          <a:p>
            <a:endParaRPr lang="en-US" altLang="zh-CN" sz="1200" dirty="0"/>
          </a:p>
          <a:p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dirty="0" smtClean="0"/>
          </a:p>
          <a:p>
            <a:endParaRPr lang="en-US" altLang="zh-CN" sz="1200" dirty="0" smtClean="0"/>
          </a:p>
        </p:txBody>
      </p:sp>
    </p:spTree>
    <p:extLst>
      <p:ext uri="{BB962C8B-B14F-4D97-AF65-F5344CB8AC3E}">
        <p14:creationId xmlns:p14="http://schemas.microsoft.com/office/powerpoint/2010/main" val="33752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Event Log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— Waveform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550726" cy="482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20726" y="1719342"/>
            <a:ext cx="202946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Click </a:t>
            </a:r>
            <a:r>
              <a:rPr lang="en-US" altLang="zh-CN" sz="1200" b="1" dirty="0"/>
              <a:t>Waveform </a:t>
            </a:r>
            <a:r>
              <a:rPr lang="en-US" altLang="zh-CN" sz="1200" dirty="0"/>
              <a:t>on the left-hand pane and the following screen appears on the right-hand </a:t>
            </a:r>
            <a:r>
              <a:rPr lang="en-US" altLang="zh-CN" sz="1200" dirty="0" smtClean="0"/>
              <a:t>pane.</a:t>
            </a:r>
          </a:p>
          <a:p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W</a:t>
            </a:r>
            <a:r>
              <a:rPr lang="en-US" altLang="zh-CN" sz="1200" dirty="0" smtClean="0"/>
              <a:t>aveform </a:t>
            </a:r>
            <a:r>
              <a:rPr lang="en-US" altLang="zh-CN" sz="1200" dirty="0"/>
              <a:t>F</a:t>
            </a:r>
            <a:r>
              <a:rPr lang="en-US" altLang="zh-CN" sz="1200" dirty="0" smtClean="0"/>
              <a:t>ile </a:t>
            </a:r>
            <a:r>
              <a:rPr lang="en-US" altLang="zh-CN" sz="1200" dirty="0"/>
              <a:t>with f</a:t>
            </a:r>
            <a:r>
              <a:rPr lang="en-US" altLang="zh-CN" sz="1200" dirty="0" smtClean="0"/>
              <a:t>ormat </a:t>
            </a:r>
            <a:r>
              <a:rPr lang="en-US" altLang="zh-CN" sz="1200" b="1" dirty="0"/>
              <a:t>CFG </a:t>
            </a:r>
            <a:r>
              <a:rPr lang="en-US" altLang="zh-CN" sz="1200" dirty="0"/>
              <a:t>or </a:t>
            </a:r>
            <a:r>
              <a:rPr lang="en-US" altLang="zh-CN" sz="1200" b="1" dirty="0"/>
              <a:t>DAT </a:t>
            </a:r>
            <a:r>
              <a:rPr lang="en-US" altLang="zh-CN" sz="1200" dirty="0"/>
              <a:t>can </a:t>
            </a:r>
            <a:r>
              <a:rPr lang="en-US" altLang="zh-CN" sz="1200" dirty="0" smtClean="0"/>
              <a:t>be downloaded</a:t>
            </a:r>
            <a:r>
              <a:rPr lang="en-US" altLang="zh-CN" sz="1200" dirty="0"/>
              <a:t>. </a:t>
            </a:r>
            <a:endParaRPr lang="en-US" altLang="zh-CN" sz="1200" dirty="0" smtClean="0"/>
          </a:p>
          <a:p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Click </a:t>
            </a:r>
            <a:r>
              <a:rPr lang="en-US" altLang="zh-CN" sz="1200" b="1" dirty="0"/>
              <a:t>Clear All </a:t>
            </a:r>
            <a:r>
              <a:rPr lang="en-US" altLang="zh-CN" sz="1200" dirty="0"/>
              <a:t>to clear all</a:t>
            </a:r>
          </a:p>
          <a:p>
            <a:r>
              <a:rPr lang="en-US" altLang="zh-CN" sz="1200" dirty="0" smtClean="0"/>
              <a:t>     Waveform </a:t>
            </a:r>
            <a:r>
              <a:rPr lang="en-US" altLang="zh-CN" sz="1200" dirty="0"/>
              <a:t>L</a:t>
            </a:r>
            <a:r>
              <a:rPr lang="en-US" altLang="zh-CN" sz="1200" dirty="0" smtClean="0"/>
              <a:t>ogs.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668754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Basic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46068" cy="482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62372" y="1639512"/>
            <a:ext cx="1709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System Basic Settings</a:t>
            </a:r>
          </a:p>
        </p:txBody>
      </p:sp>
    </p:spTree>
    <p:extLst>
      <p:ext uri="{BB962C8B-B14F-4D97-AF65-F5344CB8AC3E}">
        <p14:creationId xmlns:p14="http://schemas.microsoft.com/office/powerpoint/2010/main" val="3064078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720359" cy="482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62372" y="1639512"/>
            <a:ext cx="1709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>
                <a:solidFill>
                  <a:srgbClr val="000000"/>
                </a:solidFill>
              </a:rPr>
              <a:t>Panel Name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>
                <a:solidFill>
                  <a:srgbClr val="000000"/>
                </a:solidFill>
              </a:rPr>
              <a:t>Device Name Settings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Panel Name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33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Branch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50155" cy="482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062372" y="1639512"/>
            <a:ext cx="2081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CT Strips </a:t>
            </a:r>
            <a:r>
              <a:rPr lang="en-US" altLang="zh-CN" sz="1200" dirty="0"/>
              <a:t>I</a:t>
            </a:r>
            <a:r>
              <a:rPr lang="en-US" altLang="zh-CN" sz="1200" dirty="0" smtClean="0"/>
              <a:t>nstallation Mode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CT </a:t>
            </a:r>
            <a:r>
              <a:rPr lang="en-US" altLang="zh-CN" sz="1200" dirty="0"/>
              <a:t>S</a:t>
            </a:r>
            <a:r>
              <a:rPr lang="en-US" altLang="zh-CN" sz="1200" dirty="0" smtClean="0"/>
              <a:t>trips Phases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CT </a:t>
            </a:r>
            <a:r>
              <a:rPr lang="en-US" altLang="zh-CN" sz="1200" dirty="0"/>
              <a:t>S</a:t>
            </a:r>
            <a:r>
              <a:rPr lang="en-US" altLang="zh-CN" sz="1200" dirty="0" smtClean="0"/>
              <a:t>trips Direction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CT </a:t>
            </a:r>
            <a:r>
              <a:rPr lang="en-US" altLang="zh-CN" sz="1200" dirty="0"/>
              <a:t>S</a:t>
            </a:r>
            <a:r>
              <a:rPr lang="en-US" altLang="zh-CN" sz="1200" dirty="0" smtClean="0"/>
              <a:t>trips Polarity Settings</a:t>
            </a: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358275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Virtual Meter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51480" cy="482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62372" y="1639512"/>
            <a:ext cx="2081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/>
              <a:t>Measurements</a:t>
            </a:r>
            <a:r>
              <a:rPr lang="en-US" altLang="zh-CN" sz="1200" b="1" dirty="0"/>
              <a:t>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VM 1 to VM 10  Virtual Meters Settings </a:t>
            </a: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19716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Breaker Meter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5157739" cy="482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54196" y="1520640"/>
            <a:ext cx="3306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>
                <a:solidFill>
                  <a:srgbClr val="000000"/>
                </a:solidFill>
              </a:rPr>
              <a:t>Mains I/II Breaker Rating Settings</a:t>
            </a: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9137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18737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25116" cy="290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488" y="4695550"/>
            <a:ext cx="8375228" cy="646331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Current Alarm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Voltage </a:t>
            </a:r>
            <a:r>
              <a:rPr lang="en-US" altLang="zh-CN" sz="1200" dirty="0"/>
              <a:t>Alarm Settings</a:t>
            </a:r>
          </a:p>
        </p:txBody>
      </p:sp>
    </p:spTree>
    <p:extLst>
      <p:ext uri="{BB962C8B-B14F-4D97-AF65-F5344CB8AC3E}">
        <p14:creationId xmlns:p14="http://schemas.microsoft.com/office/powerpoint/2010/main" val="2304158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05560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32727" cy="290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488" y="4695550"/>
            <a:ext cx="8375228" cy="646331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Power Alarm </a:t>
            </a:r>
            <a:r>
              <a:rPr lang="en-US" altLang="zh-CN" sz="1200" dirty="0"/>
              <a:t>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PQ </a:t>
            </a:r>
            <a:r>
              <a:rPr lang="en-US" altLang="zh-CN" sz="1200" dirty="0"/>
              <a:t>Alarm Settings</a:t>
            </a:r>
          </a:p>
        </p:txBody>
      </p:sp>
    </p:spTree>
    <p:extLst>
      <p:ext uri="{BB962C8B-B14F-4D97-AF65-F5344CB8AC3E}">
        <p14:creationId xmlns:p14="http://schemas.microsoft.com/office/powerpoint/2010/main" val="2244067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94979" cy="482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64992" y="1929384"/>
            <a:ext cx="475488" cy="2286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0000" y="3447288"/>
            <a:ext cx="1010160" cy="16459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7062372" y="1606218"/>
            <a:ext cx="18987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r>
              <a:rPr lang="en-US" altLang="zh-CN" sz="1200" dirty="0" err="1" smtClean="0">
                <a:solidFill>
                  <a:srgbClr val="000000"/>
                </a:solidFill>
              </a:rPr>
              <a:t>Misc</a:t>
            </a:r>
            <a:r>
              <a:rPr lang="en-US" altLang="zh-CN" sz="1200" dirty="0" smtClean="0">
                <a:solidFill>
                  <a:srgbClr val="000000"/>
                </a:solidFill>
              </a:rPr>
              <a:t>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PF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Temperature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DI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Phase Reversal  Alarm</a:t>
            </a:r>
            <a:endParaRPr lang="en-US" altLang="zh-CN" sz="1200" dirty="0">
              <a:solidFill>
                <a:srgbClr val="000000"/>
              </a:solidFill>
            </a:endParaRP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312367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Communication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74222" cy="4827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44222" y="1605600"/>
            <a:ext cx="25479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P1Communication Parameters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P2 Communication Parameters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P3 Communication Parameters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Email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SNMP </a:t>
            </a:r>
            <a:r>
              <a:rPr lang="en-US" altLang="zh-CN" sz="1200" dirty="0"/>
              <a:t>S</a:t>
            </a:r>
            <a:r>
              <a:rPr lang="en-US" altLang="zh-CN" sz="1200" dirty="0" smtClean="0"/>
              <a:t>ettings</a:t>
            </a:r>
            <a:endParaRPr lang="en-US" altLang="zh-CN" sz="1200" dirty="0"/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797751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Record Setup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56396" cy="482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26396" y="1605600"/>
            <a:ext cx="2251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WFR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Energy Log Settings </a:t>
            </a:r>
          </a:p>
        </p:txBody>
      </p:sp>
    </p:spTree>
    <p:extLst>
      <p:ext uri="{BB962C8B-B14F-4D97-AF65-F5344CB8AC3E}">
        <p14:creationId xmlns:p14="http://schemas.microsoft.com/office/powerpoint/2010/main" val="381038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Clock Setup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6672981" cy="482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926396" y="1605600"/>
            <a:ext cx="2251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/>
              <a:t>Measurements</a:t>
            </a:r>
            <a:r>
              <a:rPr lang="en-US" altLang="zh-CN" sz="1200" b="1" dirty="0"/>
              <a:t>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Device Time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SNTP Time Sync Settings</a:t>
            </a:r>
          </a:p>
        </p:txBody>
      </p:sp>
    </p:spTree>
    <p:extLst>
      <p:ext uri="{BB962C8B-B14F-4D97-AF65-F5344CB8AC3E}">
        <p14:creationId xmlns:p14="http://schemas.microsoft.com/office/powerpoint/2010/main" val="27622935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 — Password and Clear &amp; Reset Setup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04364" cy="2908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29600" y="4657755"/>
            <a:ext cx="4004364" cy="1384995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/>
              <a:t>Measurements</a:t>
            </a:r>
            <a:r>
              <a:rPr lang="en-US" altLang="zh-CN" sz="1200" b="1" dirty="0"/>
              <a:t>: </a:t>
            </a:r>
            <a:endParaRPr lang="en-US" altLang="zh-CN" sz="1200" b="1" dirty="0" smtClean="0"/>
          </a:p>
          <a:p>
            <a:r>
              <a:rPr lang="en-US" altLang="zh-CN" sz="1200" dirty="0" smtClean="0"/>
              <a:t>You can clear or reset </a:t>
            </a:r>
            <a:r>
              <a:rPr lang="en-US" altLang="zh-CN" sz="1200" dirty="0"/>
              <a:t>the following </a:t>
            </a:r>
            <a:r>
              <a:rPr lang="en-US" altLang="zh-CN" sz="1200" dirty="0" smtClean="0"/>
              <a:t>logs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All Latched Alarms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All Alarm Counters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Energy’s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emand log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Max/Min </a:t>
            </a:r>
            <a:r>
              <a:rPr lang="en-US" altLang="zh-CN" sz="1200" dirty="0"/>
              <a:t>L</a:t>
            </a:r>
            <a:r>
              <a:rPr lang="en-US" altLang="zh-CN" sz="1200" dirty="0" smtClean="0"/>
              <a:t>og</a:t>
            </a:r>
            <a:r>
              <a:rPr lang="en-US" altLang="zh-CN" sz="1200" dirty="0"/>
              <a:t>, SOE, WFR </a:t>
            </a:r>
            <a:r>
              <a:rPr lang="en-US" altLang="zh-CN" sz="1200" dirty="0" smtClean="0"/>
              <a:t>and Energy Logs </a:t>
            </a:r>
            <a:endParaRPr lang="en-US" altLang="zh-CN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15548" cy="2908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9488" y="4657756"/>
            <a:ext cx="4002076" cy="1384995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Device Password </a:t>
            </a:r>
            <a:r>
              <a:rPr lang="en-US" altLang="zh-CN" sz="1200" dirty="0" smtClean="0"/>
              <a:t>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r>
              <a:rPr lang="en-US" altLang="zh-CN" sz="1200" dirty="0" smtClean="0"/>
              <a:t> 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2476467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Diagnostics — About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" y="1429200"/>
            <a:ext cx="5957464" cy="4827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5444" y="1639513"/>
            <a:ext cx="2319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System Overview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Self-Test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iagnostic </a:t>
            </a:r>
            <a:endParaRPr lang="en-US" altLang="zh-CN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860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Diagnostics — Maintenance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10714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33962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657756"/>
            <a:ext cx="4020707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Backup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Restore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657756"/>
            <a:ext cx="4020707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F</a:t>
            </a:r>
            <a:r>
              <a:rPr lang="en-US" altLang="zh-CN" sz="1200" dirty="0" smtClean="0"/>
              <a:t>actory Defaults</a:t>
            </a: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748316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Diagnostics — Maintenance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558800"/>
            <a:ext cx="4025116" cy="290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558800"/>
            <a:ext cx="4030766" cy="290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200" y="4659979"/>
            <a:ext cx="4020707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F</a:t>
            </a:r>
            <a:r>
              <a:rPr lang="en-US" altLang="zh-CN" sz="1200" dirty="0" smtClean="0"/>
              <a:t>irmware Upgrade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34629" y="4659979"/>
            <a:ext cx="4020707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Reboot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Alarm E-mail </a:t>
            </a:r>
            <a:r>
              <a:rPr lang="en-US" altLang="zh-CN" sz="1200" dirty="0" smtClean="0"/>
              <a:t>Test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SNMP </a:t>
            </a:r>
            <a:r>
              <a:rPr lang="en-US" altLang="zh-CN" sz="1200" dirty="0" smtClean="0"/>
              <a:t>MIB </a:t>
            </a:r>
            <a:r>
              <a:rPr lang="en-US" altLang="zh-CN" sz="1200" dirty="0"/>
              <a:t>Download</a:t>
            </a:r>
            <a:endParaRPr lang="en-US" altLang="zh-CN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218214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3356</TotalTime>
  <Words>1325</Words>
  <Application>Microsoft Office PowerPoint</Application>
  <PresentationFormat>On-screen Show (4:3)</PresentationFormat>
  <Paragraphs>416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新細明體</vt:lpstr>
      <vt:lpstr>隶书</vt:lpstr>
      <vt:lpstr>宋体</vt:lpstr>
      <vt:lpstr>Arial</vt:lpstr>
      <vt:lpstr>Calibri</vt:lpstr>
      <vt:lpstr>Calibri Light</vt:lpstr>
      <vt:lpstr>Cambria Math</vt:lpstr>
      <vt:lpstr>Wingdings</vt:lpstr>
      <vt:lpstr>Office Theme</vt:lpstr>
      <vt:lpstr>PMC-592 Web Interface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</dc:creator>
  <cp:lastModifiedBy>ailsa du</cp:lastModifiedBy>
  <cp:revision>212</cp:revision>
  <dcterms:created xsi:type="dcterms:W3CDTF">2016-05-20T01:49:08Z</dcterms:created>
  <dcterms:modified xsi:type="dcterms:W3CDTF">2016-09-29T10:11:21Z</dcterms:modified>
</cp:coreProperties>
</file>